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wmf" ContentType="image/x-wmf"/>
  <Override PartName="/ppt/slides/slide3.xml" ContentType="application/vnd.openxmlformats-officedocument.presentationml.slide+xml"/>
  <Override PartName="/ppt/media/image2.png" ContentType="image/pn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3.wmf" ContentType="image/x-wmf"/>
  <Override PartName="/ppt/slides/slide6.xml" ContentType="application/vnd.openxmlformats-officedocument.presentationml.slide+xml"/>
  <Override PartName="/ppt/media/image4.wmf" ContentType="image/x-wmf"/>
  <Override PartName="/ppt/media/image5.wmf" ContentType="image/x-wmf"/>
  <Override PartName="/ppt/media/image6.wmf" ContentType="image/x-wmf"/>
  <Override PartName="/ppt/slides/slide7.xml" ContentType="application/vnd.openxmlformats-officedocument.presentationml.slide+xml"/>
  <Override PartName="/ppt/media/image7.png" ContentType="image/png"/>
  <Override PartName="/ppt/slides/slide8.xml" ContentType="application/vnd.openxmlformats-officedocument.presentationml.slide+xml"/>
  <Override PartName="/ppt/media/image8.emf" ContentType="image/x-emf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media/image9.png" ContentType="image/png"/>
  <Override PartName="/ppt/media/image10.wmf" ContentType="image/x-wmf"/>
  <Override PartName="/ppt/media/image11.wmf" ContentType="image/x-wmf"/>
  <Override PartName="/ppt/media/image12.wmf" ContentType="image/x-wmf"/>
  <Override PartName="/ppt/media/image13.wmf" ContentType="image/x-wmf"/>
  <Override PartName="/ppt/media/image14.wmf" ContentType="image/x-wmf"/>
  <Override PartName="/ppt/media/image15.wmf" ContentType="image/x-wmf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media/image16.png" ContentType="image/png"/>
  <Override PartName="/ppt/slides/slide16.xml" ContentType="application/vnd.openxmlformats-officedocument.presentationml.slide+xml"/>
  <Override PartName="/ppt/media/image17.png" ContentType="image/png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media/image18.jpg" ContentType="image/jpeg"/>
  <Override PartName="/ppt/media/image19.png" ContentType="image/png"/>
  <Override PartName="/ppt/theme/theme1.xml" ContentType="application/vnd.openxmlformats-officedocument.theme+xml"/>
  <Override PartName="/ppt/media/image20.jpg" ContentType="image/jpeg"/>
  <Override PartName="/ppt/media/image21.png" ContentType="image/png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14"/>
  </p:sldMasterIdLst>
  <p:notesMasterIdLst>
    <p:notesMasterId r:id="rId26"/>
  </p:notesMasterIdLst>
  <p:handoutMasterIdLst>
    <p:handoutMasterId r:id="rId27"/>
  </p:handoutMasterIdLst>
  <p:sldIdLst>
    <p:sldId id="279" r:id="rId28"/>
    <p:sldId id="265" r:id="rId29"/>
    <p:sldId id="266" r:id="rId31"/>
    <p:sldId id="269" r:id="rId33"/>
    <p:sldId id="267" r:id="rId34"/>
    <p:sldId id="270" r:id="rId36"/>
    <p:sldId id="272" r:id="rId40"/>
    <p:sldId id="273" r:id="rId42"/>
    <p:sldId id="290" r:id="rId44"/>
    <p:sldId id="291" r:id="rId45"/>
    <p:sldId id="292" r:id="rId46"/>
    <p:sldId id="293" r:id="rId47"/>
    <p:sldId id="294" r:id="rId48"/>
    <p:sldId id="295" r:id="rId56"/>
    <p:sldId id="274" r:id="rId57"/>
    <p:sldId id="276" r:id="rId59"/>
    <p:sldId id="283" r:id="rId61"/>
    <p:sldId id="284" r:id="rId62"/>
    <p:sldId id="277" r:id="rId63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1pPr>
    <a:lvl2pPr xmlns:a="http://schemas.openxmlformats.org/drawingml/2006/main" rtl="0">
      <a:defRPr lang="en-US" sz="1800">
        <a:latin typeface="Calibri"/>
      </a:defRPr>
    </a:lvl2pPr>
    <a:lvl3pPr xmlns:a="http://schemas.openxmlformats.org/drawingml/2006/main" rtl="0">
      <a:defRPr lang="en-US" sz="1800">
        <a:latin typeface="Calibri"/>
      </a:defRPr>
    </a:lvl3pPr>
    <a:lvl4pPr xmlns:a="http://schemas.openxmlformats.org/drawingml/2006/main" rtl="0">
      <a:defRPr lang="en-US" sz="1800">
        <a:latin typeface="Calibri"/>
      </a:defRPr>
    </a:lvl4pPr>
    <a:lvl5pPr xmlns:a="http://schemas.openxmlformats.org/drawingml/2006/main" rtl="0">
      <a:defRPr lang="en-US" sz="1800">
        <a:latin typeface="Calibri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Calibri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14" Type="http://schemas.openxmlformats.org/officeDocument/2006/relationships/slideMaster" Target="/ppt/slideMasters/slideMaster2.xml" /><Relationship Id="rId26" Type="http://schemas.openxmlformats.org/officeDocument/2006/relationships/notesMaster" Target="/ppt/notesMasters/notesMaster1.xml" /><Relationship Id="rId27" Type="http://schemas.openxmlformats.org/officeDocument/2006/relationships/handoutMaster" Target="/ppt/handoutMasters/handoutMaster1.xml" /><Relationship Id="rId28" Type="http://schemas.openxmlformats.org/officeDocument/2006/relationships/slide" Target="/ppt/slides/slide1.xml" /><Relationship Id="rId29" Type="http://schemas.openxmlformats.org/officeDocument/2006/relationships/slide" Target="/ppt/slides/slide2.xml" /><Relationship Id="rId31" Type="http://schemas.openxmlformats.org/officeDocument/2006/relationships/slide" Target="/ppt/slides/slide3.xml" /><Relationship Id="rId33" Type="http://schemas.openxmlformats.org/officeDocument/2006/relationships/slide" Target="/ppt/slides/slide4.xml" /><Relationship Id="rId34" Type="http://schemas.openxmlformats.org/officeDocument/2006/relationships/slide" Target="/ppt/slides/slide5.xml" /><Relationship Id="rId36" Type="http://schemas.openxmlformats.org/officeDocument/2006/relationships/slide" Target="/ppt/slides/slide6.xml" /><Relationship Id="rId40" Type="http://schemas.openxmlformats.org/officeDocument/2006/relationships/slide" Target="/ppt/slides/slide7.xml" /><Relationship Id="rId42" Type="http://schemas.openxmlformats.org/officeDocument/2006/relationships/slide" Target="/ppt/slides/slide8.xml" /><Relationship Id="rId44" Type="http://schemas.openxmlformats.org/officeDocument/2006/relationships/slide" Target="/ppt/slides/slide9.xml" /><Relationship Id="rId45" Type="http://schemas.openxmlformats.org/officeDocument/2006/relationships/slide" Target="/ppt/slides/slide10.xml" /><Relationship Id="rId46" Type="http://schemas.openxmlformats.org/officeDocument/2006/relationships/slide" Target="/ppt/slides/slide11.xml" /><Relationship Id="rId47" Type="http://schemas.openxmlformats.org/officeDocument/2006/relationships/slide" Target="/ppt/slides/slide12.xml" /><Relationship Id="rId48" Type="http://schemas.openxmlformats.org/officeDocument/2006/relationships/slide" Target="/ppt/slides/slide13.xml" /><Relationship Id="rId56" Type="http://schemas.openxmlformats.org/officeDocument/2006/relationships/slide" Target="/ppt/slides/slide14.xml" /><Relationship Id="rId57" Type="http://schemas.openxmlformats.org/officeDocument/2006/relationships/slide" Target="/ppt/slides/slide15.xml" /><Relationship Id="rId59" Type="http://schemas.openxmlformats.org/officeDocument/2006/relationships/slide" Target="/ppt/slides/slide16.xml" /><Relationship Id="rId61" Type="http://schemas.openxmlformats.org/officeDocument/2006/relationships/slide" Target="/ppt/slides/slide17.xml" /><Relationship Id="rId62" Type="http://schemas.openxmlformats.org/officeDocument/2006/relationships/slide" Target="/ppt/slides/slide18.xml" /><Relationship Id="rId63" Type="http://schemas.openxmlformats.org/officeDocument/2006/relationships/slide" Target="/ppt/slides/slide19.xml" /><Relationship Id="rId66" Type="http://schemas.openxmlformats.org/officeDocument/2006/relationships/theme" Target="/ppt/theme/theme1.xml" /><Relationship Id="rId69" Type="http://schemas.openxmlformats.org/officeDocument/2006/relationships/theme" Target="/ppt/theme/theme2.xml" /><Relationship Id="rId70" Type="http://schemas.openxmlformats.org/officeDocument/2006/relationships/theme" Target="/ppt/theme/theme3.xml" /><Relationship Id="rId71" Type="http://schemas.openxmlformats.org/officeDocument/2006/relationships/theme" Target="/ppt/theme/theme4.xml" /></Relationships>
</file>

<file path=ppt/handoutMasters/_rels/handoutMaster1.xml.rels>&#65279;<?xml version="1.0" encoding="utf-8"?><Relationships xmlns="http://schemas.openxmlformats.org/package/2006/relationships"><Relationship Id="rId71" Type="http://schemas.openxmlformats.org/officeDocument/2006/relationships/theme" Target="/ppt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>
            <p:ph type="dt" sz="quarter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>
            <p:ph type="ftr" sz="quarter" idx="2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5" name=""/>
          <p:cNvSpPr/>
          <p:nvPr>
            <p:ph type="sldNum" sz="quarter" idx="3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?><Relationships xmlns="http://schemas.openxmlformats.org/package/2006/relationships"><Relationship Id="rId70" Type="http://schemas.openxmlformats.org/officeDocument/2006/relationships/theme" Target="/ppt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12700"/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 w="12700"/>
        </p:spPr>
        <p:txBody>
          <a:bodyPr anchor="ctr"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Calibri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Calibri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Calibri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Calibri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Calibri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Calibri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Calibri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Calibri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Calibri"/>
      </a:defRPr>
    </a:lvl9pPr>
  </p:notesStyle>
</p:notesMaster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2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3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4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5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6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7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8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19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0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21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22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2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8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9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171700" cy="62039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62700" cy="62039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171700" cy="62039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62700" cy="62039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8600" y="140335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0335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8600" y="140335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0335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" Type="http://schemas.openxmlformats.org/officeDocument/2006/relationships/slideLayout" Target="/ppt/slideLayouts/slideLayout2.xml" /><Relationship Id="rId5" Type="http://schemas.openxmlformats.org/officeDocument/2006/relationships/slideLayout" Target="/ppt/slideLayouts/slideLayout3.xml" /><Relationship Id="rId6" Type="http://schemas.openxmlformats.org/officeDocument/2006/relationships/slideLayout" Target="/ppt/slideLayouts/slideLayout4.xml" /><Relationship Id="rId7" Type="http://schemas.openxmlformats.org/officeDocument/2006/relationships/slideLayout" Target="/ppt/slideLayouts/slideLayout5.xml" /><Relationship Id="rId8" Type="http://schemas.openxmlformats.org/officeDocument/2006/relationships/slideLayout" Target="/ppt/slideLayouts/slideLayout6.xml" /><Relationship Id="rId9" Type="http://schemas.openxmlformats.org/officeDocument/2006/relationships/slideLayout" Target="/ppt/slideLayouts/slideLayout7.xml" /><Relationship Id="rId10" Type="http://schemas.openxmlformats.org/officeDocument/2006/relationships/slideLayout" Target="/ppt/slideLayouts/slideLayout8.xml" /><Relationship Id="rId11" Type="http://schemas.openxmlformats.org/officeDocument/2006/relationships/slideLayout" Target="/ppt/slideLayouts/slideLayout9.xml" /><Relationship Id="rId12" Type="http://schemas.openxmlformats.org/officeDocument/2006/relationships/slideLayout" Target="/ppt/slideLayouts/slideLayout10.xml" /><Relationship Id="rId13" Type="http://schemas.openxmlformats.org/officeDocument/2006/relationships/slideLayout" Target="/ppt/slideLayouts/slideLayout11.xml" /><Relationship Id="rId64" Type="http://schemas.openxmlformats.org/officeDocument/2006/relationships/image" Target="/ppt/media/image18.jpg" /><Relationship Id="rId65" Type="http://schemas.openxmlformats.org/officeDocument/2006/relationships/image" Target="/ppt/media/image19.png" /><Relationship Id="rId66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15" Type="http://schemas.openxmlformats.org/officeDocument/2006/relationships/slideLayout" Target="/ppt/slideLayouts/slideLayout12.xml" /><Relationship Id="rId16" Type="http://schemas.openxmlformats.org/officeDocument/2006/relationships/slideLayout" Target="/ppt/slideLayouts/slideLayout13.xml" /><Relationship Id="rId17" Type="http://schemas.openxmlformats.org/officeDocument/2006/relationships/slideLayout" Target="/ppt/slideLayouts/slideLayout14.xml" /><Relationship Id="rId18" Type="http://schemas.openxmlformats.org/officeDocument/2006/relationships/slideLayout" Target="/ppt/slideLayouts/slideLayout15.xml" /><Relationship Id="rId19" Type="http://schemas.openxmlformats.org/officeDocument/2006/relationships/slideLayout" Target="/ppt/slideLayouts/slideLayout16.xml" /><Relationship Id="rId20" Type="http://schemas.openxmlformats.org/officeDocument/2006/relationships/slideLayout" Target="/ppt/slideLayouts/slideLayout17.xml" /><Relationship Id="rId21" Type="http://schemas.openxmlformats.org/officeDocument/2006/relationships/slideLayout" Target="/ppt/slideLayouts/slideLayout18.xml" /><Relationship Id="rId22" Type="http://schemas.openxmlformats.org/officeDocument/2006/relationships/slideLayout" Target="/ppt/slideLayouts/slideLayout19.xml" /><Relationship Id="rId23" Type="http://schemas.openxmlformats.org/officeDocument/2006/relationships/slideLayout" Target="/ppt/slideLayouts/slideLayout20.xml" /><Relationship Id="rId24" Type="http://schemas.openxmlformats.org/officeDocument/2006/relationships/slideLayout" Target="/ppt/slideLayouts/slideLayout21.xml" /><Relationship Id="rId25" Type="http://schemas.openxmlformats.org/officeDocument/2006/relationships/slideLayout" Target="/ppt/slideLayouts/slideLayout22.xml" /><Relationship Id="rId67" Type="http://schemas.openxmlformats.org/officeDocument/2006/relationships/image" Target="/ppt/media/image20.jpg" /><Relationship Id="rId68" Type="http://schemas.openxmlformats.org/officeDocument/2006/relationships/image" Target="/ppt/media/image21.png" /><Relationship Id="rId69" Type="http://schemas.openxmlformats.org/officeDocument/2006/relationships/theme" Target="/ppt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228600" y="76200"/>
            <a:ext cx="72390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228600" y="1403350"/>
            <a:ext cx="8686800" cy="4876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 anchor="ctr"/>
          <a:lstStyle/>
          <a:p>
            <a:pPr algn="ctr"/>
            <a:r>
              <a:rPr lang="en-US" sz="1000">
                <a:solidFill>
                  <a:srgbClr val="898989"/>
                </a:solidFill>
                <a:latin typeface="微软雅黑"/>
              </a:rPr>
              <a:t>课件来源于jiaoxue5u.taobao.com</a:t>
            </a:r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pic>
        <p:nvPicPr>
          <p:cNvPr id="18" name="" descr=""/>
          <p:cNvPicPr>
            <a:picLocks noChangeAspect="1" noChangeArrowheads="1"/>
          </p:cNvPicPr>
          <p:nvPr/>
        </p:nvPicPr>
        <p:blipFill>
          <a:blip r:embed="rId65"/>
          <a:srcRect/>
          <a:stretch>
            <a:fillRect/>
          </a:stretch>
        </p:blipFill>
        <p:spPr>
          <a:xfrm>
            <a:off x="7570787" y="6350"/>
            <a:ext cx="1360487" cy="2005012"/>
          </a:xfrm>
          <a:prstGeom prst="rect">
            <a:avLst/>
          </a:prstGeom>
          <a:noFill/>
          <a:ln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1pPr>
      <a:lvl2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2pPr>
      <a:lvl3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3pPr>
      <a:lvl4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4pPr>
      <a:lvl5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5pPr>
      <a:lvl6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6pPr>
      <a:lvl7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7pPr>
      <a:lvl8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8pPr>
      <a:lvl9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1pPr>
      <a:lvl2pPr marL="742950" indent="-28575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微软雅黑"/>
        </a:defRPr>
      </a:lvl2pPr>
      <a:lvl3pPr marL="1143000" indent="-228600" rtl="0">
        <a:spcBef>
          <a:spcPct val="20000"/>
        </a:spcBef>
        <a:buFont typeface="Arial"/>
        <a:buChar char="•"/>
        <a:defRPr lang="en-US" sz="1800">
          <a:solidFill>
            <a:srgbClr val="000000"/>
          </a:solidFill>
          <a:latin typeface="微软雅黑"/>
        </a:defRPr>
      </a:lvl3pPr>
      <a:lvl4pPr marL="1600200" indent="-228600" rtl="0">
        <a:spcBef>
          <a:spcPct val="20000"/>
        </a:spcBef>
        <a:buFont typeface="Arial"/>
        <a:buChar char="–"/>
        <a:defRPr lang="en-US" sz="1600">
          <a:solidFill>
            <a:srgbClr val="000000"/>
          </a:solidFill>
          <a:latin typeface="微软雅黑"/>
        </a:defRPr>
      </a:lvl4pPr>
      <a:lvl5pPr marL="2057400" indent="-228600" rtl="0">
        <a:spcBef>
          <a:spcPct val="20000"/>
        </a:spcBef>
        <a:buFont typeface="Arial"/>
        <a:buChar char="»"/>
        <a:defRPr lang="en-US" sz="1600">
          <a:solidFill>
            <a:srgbClr val="000000"/>
          </a:solidFill>
          <a:latin typeface="微软雅黑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68"/>
          <a:srcRect/>
          <a:stretch>
            <a:fillRect/>
          </a:stretch>
        </p:blipFill>
        <p:spPr>
          <a:xfrm>
            <a:off x="5437187" y="-1662112"/>
            <a:ext cx="3852862" cy="13622337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 idx="0"/>
          </p:nvPr>
        </p:nvSpPr>
        <p:spPr>
          <a:xfrm>
            <a:off x="228600" y="76200"/>
            <a:ext cx="72390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228600" y="1403350"/>
            <a:ext cx="8686800" cy="4876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 anchor="ctr"/>
          <a:lstStyle/>
          <a:p>
            <a:pPr algn="ctr"/>
            <a:r>
              <a:rPr lang="en-US" sz="1000">
                <a:solidFill>
                  <a:srgbClr val="898989"/>
                </a:solidFill>
                <a:latin typeface="微软雅黑"/>
              </a:rPr>
              <a:t>课件来源于jiaoxue5u.taobao.com</a:t>
            </a:r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5"/>
    <p:sldLayoutId r:id="rId16"/>
    <p:sldLayoutId r:id="rId17"/>
    <p:sldLayoutId r:id="rId18"/>
    <p:sldLayoutId r:id="rId19"/>
    <p:sldLayoutId r:id="rId20"/>
    <p:sldLayoutId r:id="rId21"/>
    <p:sldLayoutId r:id="rId22"/>
    <p:sldLayoutId r:id="rId23"/>
    <p:sldLayoutId r:id="rId24"/>
    <p:sldLayoutId r:id="rId25"/>
  </p:sldLayoutIdLst>
  <p:txStyles>
    <p:titleStyle>
      <a:lvl1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1pPr>
      <a:lvl2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2pPr>
      <a:lvl3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3pPr>
      <a:lvl4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4pPr>
      <a:lvl5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5pPr>
      <a:lvl6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6pPr>
      <a:lvl7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7pPr>
      <a:lvl8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8pPr>
      <a:lvl9pPr marL="0" indent="0" algn="l" defTabSz="914400" rtl="0" fontAlgn="base">
        <a:spcBef>
          <a:spcPct val="0"/>
        </a:spcBef>
        <a:spcAft>
          <a:spcPct val="0"/>
        </a:spcAft>
        <a:defRPr lang="en-US" sz="3600" b="1">
          <a:solidFill>
            <a:srgbClr val="ffffff"/>
          </a:solidFill>
          <a:latin typeface="微软雅黑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1pPr>
      <a:lvl2pPr marL="742950" indent="-28575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微软雅黑"/>
        </a:defRPr>
      </a:lvl2pPr>
      <a:lvl3pPr marL="1143000" indent="-228600" rtl="0">
        <a:spcBef>
          <a:spcPct val="20000"/>
        </a:spcBef>
        <a:buFont typeface="Arial"/>
        <a:buChar char="•"/>
        <a:defRPr lang="en-US" sz="1800">
          <a:solidFill>
            <a:srgbClr val="000000"/>
          </a:solidFill>
          <a:latin typeface="微软雅黑"/>
        </a:defRPr>
      </a:lvl3pPr>
      <a:lvl4pPr marL="1600200" indent="-228600" rtl="0">
        <a:spcBef>
          <a:spcPct val="20000"/>
        </a:spcBef>
        <a:buFont typeface="Arial"/>
        <a:buChar char="–"/>
        <a:defRPr lang="en-US" sz="1600">
          <a:solidFill>
            <a:srgbClr val="000000"/>
          </a:solidFill>
          <a:latin typeface="微软雅黑"/>
        </a:defRPr>
      </a:lvl4pPr>
      <a:lvl5pPr marL="2057400" indent="-228600" rtl="0">
        <a:spcBef>
          <a:spcPct val="20000"/>
        </a:spcBef>
        <a:buFont typeface="Arial"/>
        <a:buChar char="»"/>
        <a:defRPr lang="en-US" sz="1600">
          <a:solidFill>
            <a:srgbClr val="000000"/>
          </a:solidFill>
          <a:latin typeface="微软雅黑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2400">
          <a:solidFill>
            <a:srgbClr val="000000"/>
          </a:solidFill>
          <a:latin typeface="微软雅黑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13" Type="http://schemas.openxmlformats.org/officeDocument/2006/relationships/slideLayout" Target="/ppt/slideLayouts/slideLayout11.xml" /></Relationships>
</file>

<file path=ppt/slides/_rels/slide10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1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2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3.xml.rels>&#65279;<?xml version="1.0" encoding="utf-8"?><Relationships xmlns="http://schemas.openxmlformats.org/package/2006/relationships"><Relationship Id="rId49" Type="http://schemas.openxmlformats.org/officeDocument/2006/relationships/image" Target="/ppt/media/image9.png" /><Relationship Id="rId50" Type="http://schemas.openxmlformats.org/officeDocument/2006/relationships/image" Target="/ppt/media/image10.wmf" /><Relationship Id="rId51" Type="http://schemas.openxmlformats.org/officeDocument/2006/relationships/image" Target="/ppt/media/image11.wmf" /><Relationship Id="rId52" Type="http://schemas.openxmlformats.org/officeDocument/2006/relationships/image" Target="/ppt/media/image12.wmf" /><Relationship Id="rId53" Type="http://schemas.openxmlformats.org/officeDocument/2006/relationships/image" Target="/ppt/media/image13.wmf" /><Relationship Id="rId54" Type="http://schemas.openxmlformats.org/officeDocument/2006/relationships/image" Target="/ppt/media/image14.wmf" /><Relationship Id="rId55" Type="http://schemas.openxmlformats.org/officeDocument/2006/relationships/image" Target="/ppt/media/image15.wmf" /><Relationship Id="rId7" Type="http://schemas.openxmlformats.org/officeDocument/2006/relationships/slideLayout" Target="/ppt/slideLayouts/slideLayout5.xml" /></Relationships>
</file>

<file path=ppt/slides/_rels/slide1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5.xml.rels>&#65279;<?xml version="1.0" encoding="utf-8"?><Relationships xmlns="http://schemas.openxmlformats.org/package/2006/relationships"><Relationship Id="rId58" Type="http://schemas.openxmlformats.org/officeDocument/2006/relationships/image" Target="/ppt/media/image16.png" /><Relationship Id="rId7" Type="http://schemas.openxmlformats.org/officeDocument/2006/relationships/slideLayout" Target="/ppt/slideLayouts/slideLayout5.xml" /></Relationships>
</file>

<file path=ppt/slides/_rels/slide16.xml.rels>&#65279;<?xml version="1.0" encoding="utf-8"?><Relationships xmlns="http://schemas.openxmlformats.org/package/2006/relationships"><Relationship Id="rId60" Type="http://schemas.openxmlformats.org/officeDocument/2006/relationships/image" Target="/ppt/media/image17.png" /><Relationship Id="rId7" Type="http://schemas.openxmlformats.org/officeDocument/2006/relationships/slideLayout" Target="/ppt/slideLayouts/slideLayout5.xml" /></Relationships>
</file>

<file path=ppt/slides/_rels/slide17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8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9.xml.rels>&#65279;<?xml version="1.0" encoding="utf-8"?><Relationships xmlns="http://schemas.openxmlformats.org/package/2006/relationships"><Relationship Id="rId19" Type="http://schemas.openxmlformats.org/officeDocument/2006/relationships/slideLayout" Target="/ppt/slideLayouts/slideLayout16.xml" /></Relationships>
</file>

<file path=ppt/slides/_rels/slide2.xml.rels>&#65279;<?xml version="1.0" encoding="utf-8"?><Relationships xmlns="http://schemas.openxmlformats.org/package/2006/relationships"><Relationship Id="rId30" Type="http://schemas.openxmlformats.org/officeDocument/2006/relationships/image" Target="/ppt/media/image1.wmf" /><Relationship Id="rId7" Type="http://schemas.openxmlformats.org/officeDocument/2006/relationships/slideLayout" Target="/ppt/slideLayouts/slideLayout5.xml" /></Relationships>
</file>

<file path=ppt/slides/_rels/slide3.xml.rels>&#65279;<?xml version="1.0" encoding="utf-8"?><Relationships xmlns="http://schemas.openxmlformats.org/package/2006/relationships"><Relationship Id="rId32" Type="http://schemas.openxmlformats.org/officeDocument/2006/relationships/image" Target="/ppt/media/image2.png" /><Relationship Id="rId7" Type="http://schemas.openxmlformats.org/officeDocument/2006/relationships/slideLayout" Target="/ppt/slideLayouts/slideLayout5.xml" /></Relationships>
</file>

<file path=ppt/slides/_rels/slide4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5.xml.rels>&#65279;<?xml version="1.0" encoding="utf-8"?><Relationships xmlns="http://schemas.openxmlformats.org/package/2006/relationships"><Relationship Id="rId35" Type="http://schemas.openxmlformats.org/officeDocument/2006/relationships/image" Target="/ppt/media/image3.wmf" /><Relationship Id="rId7" Type="http://schemas.openxmlformats.org/officeDocument/2006/relationships/slideLayout" Target="/ppt/slideLayouts/slideLayout5.xml" /></Relationships>
</file>

<file path=ppt/slides/_rels/slide6.xml.rels>&#65279;<?xml version="1.0" encoding="utf-8"?><Relationships xmlns="http://schemas.openxmlformats.org/package/2006/relationships"><Relationship Id="rId37" Type="http://schemas.openxmlformats.org/officeDocument/2006/relationships/image" Target="/ppt/media/image4.wmf" /><Relationship Id="rId38" Type="http://schemas.openxmlformats.org/officeDocument/2006/relationships/image" Target="/ppt/media/image5.wmf" /><Relationship Id="rId39" Type="http://schemas.openxmlformats.org/officeDocument/2006/relationships/image" Target="/ppt/media/image6.wmf" /><Relationship Id="rId7" Type="http://schemas.openxmlformats.org/officeDocument/2006/relationships/slideLayout" Target="/ppt/slideLayouts/slideLayout5.xml" /></Relationships>
</file>

<file path=ppt/slides/_rels/slide7.xml.rels>&#65279;<?xml version="1.0" encoding="utf-8"?><Relationships xmlns="http://schemas.openxmlformats.org/package/2006/relationships"><Relationship Id="rId41" Type="http://schemas.openxmlformats.org/officeDocument/2006/relationships/image" Target="/ppt/media/image7.png" /><Relationship Id="rId7" Type="http://schemas.openxmlformats.org/officeDocument/2006/relationships/slideLayout" Target="/ppt/slideLayouts/slideLayout5.xml" /></Relationships>
</file>

<file path=ppt/slides/_rels/slide8.xml.rels>&#65279;<?xml version="1.0" encoding="utf-8"?><Relationships xmlns="http://schemas.openxmlformats.org/package/2006/relationships"><Relationship Id="rId43" Type="http://schemas.openxmlformats.org/officeDocument/2006/relationships/image" Target="/ppt/media/image8.emf" /><Relationship Id="rId7" Type="http://schemas.openxmlformats.org/officeDocument/2006/relationships/slideLayout" Target="/ppt/slideLayouts/slideLayout5.xml" /></Relationships>
</file>

<file path=ppt/slides/_rels/slide9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/>
          </p:nvPr>
        </p:nvSpPr>
        <p:spPr>
          <a:xfrm>
            <a:off x="539750" y="1484312"/>
            <a:ext cx="7772400" cy="1470025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algn="ctr"/>
            <a:r>
              <a:rPr lang="zh-CN" sz="4800">
                <a:solidFill>
                  <a:srgbClr val="c0504d"/>
                </a:solidFill>
                <a:latin typeface="华文中宋"/>
              </a:rPr>
              <a:t>第十三章 轴对称</a:t>
            </a:r>
            <a:endParaRPr/>
          </a:p>
        </p:txBody>
      </p:sp>
      <p:sp>
        <p:nvSpPr>
          <p:cNvPr id="3" name=""/>
          <p:cNvSpPr/>
          <p:nvPr>
            <p:ph type="subTitle"/>
          </p:nvPr>
        </p:nvSpPr>
        <p:spPr>
          <a:xfrm>
            <a:off x="1258887" y="3213100"/>
            <a:ext cx="7056437" cy="17526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algn="ctr"/>
            <a:r>
              <a:rPr lang="en-US" sz="4000">
                <a:solidFill>
                  <a:srgbClr val="FF0000"/>
                </a:solidFill>
                <a:latin typeface="华文行楷"/>
              </a:rPr>
              <a:t>13.4  课题学习 最短路径问题</a:t>
            </a:r>
            <a:r>
              <a:rPr lang="en-US" sz="800">
                <a:solidFill>
                  <a:srgbClr val="ffffff"/>
                </a:solidFill>
                <a:latin typeface="华文行楷"/>
              </a:rPr>
              <a:t>学.科.网.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250825" y="2708275"/>
            <a:ext cx="4897437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br>
              <a:rPr lang="zh-CN" sz="3200" b="1">
                <a:solidFill>
                  <a:srgbClr val="FF0000"/>
                </a:solidFill>
                <a:latin typeface="微软雅黑"/>
              </a:rPr>
            </a:br>
            <a:br>
              <a:rPr lang="zh-CN" sz="3200" b="1">
                <a:solidFill>
                  <a:srgbClr val="FF0000"/>
                </a:solidFill>
                <a:latin typeface="微软雅黑"/>
              </a:rPr>
            </a:br>
            <a:r>
              <a:rPr lang="zh-CN" sz="3200" b="1">
                <a:solidFill>
                  <a:srgbClr val="FF0000"/>
                </a:solidFill>
                <a:latin typeface="微软雅黑"/>
              </a:rPr>
              <a:t>1. 如图，A.B两地在一条河的两岸，现要在河上建一座桥MN，桥造在何处才能使从A到B的路径AMNB最短？（假设河的两岸是平行的直线，桥要与河垂直）</a:t>
            </a:r>
            <a:br>
              <a:rPr lang="zh-CN" sz="3200" b="1">
                <a:solidFill>
                  <a:srgbClr val="FF0000"/>
                </a:solidFill>
                <a:latin typeface="微软雅黑"/>
              </a:rPr>
            </a:br>
            <a:endParaRPr/>
          </a:p>
        </p:txBody>
      </p:sp>
      <p:sp>
        <p:nvSpPr>
          <p:cNvPr id="5" name=""/>
          <p:cNvSpPr/>
          <p:nvPr/>
        </p:nvSpPr>
        <p:spPr>
          <a:xfrm>
            <a:off x="5318125" y="3267075"/>
            <a:ext cx="3324225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5341937" y="4203700"/>
            <a:ext cx="3432175" cy="12700"/>
          </a:xfrm>
          <a:custGeom>
            <a:cxnLst>
              <a:cxn ang="0">
                <a:pos x="0" y="0"/>
              </a:cxn>
              <a:cxn ang="0">
                <a:pos x="4275" y="15"/>
              </a:cxn>
            </a:cxnLst>
            <a:rect l="0" t="0" r="r" b="b"/>
            <a:pathLst>
              <a:path w="4275" h="15">
                <a:moveTo>
                  <a:pt x="0" y="0"/>
                </a:moveTo>
                <a:lnTo>
                  <a:pt x="4275" y="1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475287" y="3455987"/>
            <a:ext cx="3046412" cy="55562"/>
          </a:xfrm>
          <a:custGeom>
            <a:cxnLst>
              <a:cxn ang="0">
                <a:pos x="0" y="0"/>
              </a:cxn>
              <a:cxn ang="0">
                <a:pos x="3795" y="60"/>
              </a:cxn>
            </a:cxnLst>
            <a:rect l="0" t="0" r="r" b="b"/>
            <a:pathLst>
              <a:path w="3795" h="60">
                <a:moveTo>
                  <a:pt x="0" y="0"/>
                </a:moveTo>
                <a:lnTo>
                  <a:pt x="3795" y="60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5475287" y="3673475"/>
            <a:ext cx="3022600" cy="19050"/>
          </a:xfrm>
          <a:custGeom>
            <a:cxnLst>
              <a:cxn ang="0">
                <a:pos x="0" y="0"/>
              </a:cxn>
              <a:cxn ang="0">
                <a:pos x="3765" y="19"/>
              </a:cxn>
            </a:cxnLst>
            <a:rect l="0" t="0" r="r" b="b"/>
            <a:pathLst>
              <a:path w="3765" h="19">
                <a:moveTo>
                  <a:pt x="0" y="0"/>
                </a:moveTo>
                <a:lnTo>
                  <a:pt x="3765" y="19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5499100" y="3876675"/>
            <a:ext cx="2998787" cy="0"/>
          </a:xfrm>
          <a:custGeom>
            <a:cxnLst>
              <a:cxn ang="0">
                <a:pos x="0" y="0"/>
              </a:cxn>
              <a:cxn ang="0">
                <a:pos x="3735" y="0"/>
              </a:cxn>
            </a:cxnLst>
            <a:rect l="0" t="0" r="r" b="b"/>
            <a:pathLst>
              <a:path w="3735" h="0">
                <a:moveTo>
                  <a:pt x="0" y="0"/>
                </a:moveTo>
                <a:lnTo>
                  <a:pt x="3735" y="0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5499100" y="4040187"/>
            <a:ext cx="3022600" cy="41275"/>
          </a:xfrm>
          <a:custGeom>
            <a:cxnLst>
              <a:cxn ang="0">
                <a:pos x="0" y="0"/>
              </a:cxn>
              <a:cxn ang="0">
                <a:pos x="3765" y="45"/>
              </a:cxn>
            </a:cxnLst>
            <a:rect l="0" t="0" r="r" b="b"/>
            <a:pathLst>
              <a:path w="3765" h="45">
                <a:moveTo>
                  <a:pt x="0" y="0"/>
                </a:moveTo>
                <a:lnTo>
                  <a:pt x="3765" y="45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5318125" y="2560637"/>
            <a:ext cx="1011237" cy="565150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2400" b="1">
                <a:solidFill>
                  <a:srgbClr val="000000"/>
                </a:solidFill>
                <a:latin typeface="Times New Roman"/>
              </a:rPr>
              <a:t>A·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451725" y="5300662"/>
            <a:ext cx="577850" cy="706437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2800" b="1">
                <a:solidFill>
                  <a:srgbClr val="000000"/>
                </a:solidFill>
                <a:latin typeface="微软雅黑"/>
              </a:rPr>
              <a:t>·</a:t>
            </a:r>
            <a:r>
              <a:rPr lang="en-US" sz="1800">
                <a:solidFill>
                  <a:srgbClr val="000000"/>
                </a:solidFill>
                <a:latin typeface="微软雅黑"/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Times New Roman"/>
              </a:rPr>
              <a:t>B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611187" y="-124936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250825" y="908050"/>
            <a:ext cx="8208962" cy="5400675"/>
          </a:xfrm>
          <a:prstGeom prst="rect">
            <a:avLst/>
          </a:prstGeom>
          <a:solidFill>
            <a:schemeClr val="bg1"/>
          </a:solidFill>
          <a:ln/>
        </p:spPr>
        <p:txBody>
          <a:bodyPr lIns="91440" tIns="45720" rIns="91440" bIns="45720" wrap="square" anchor="t"/>
          <a:lstStyle/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3300"/>
                </a:solidFill>
                <a:latin typeface="宋体"/>
              </a:rPr>
              <a:t>作法：1.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将点B沿垂直与河岸的方向平移一个河宽到E，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66"/>
                </a:solidFill>
                <a:latin typeface="宋体"/>
              </a:rPr>
              <a:t>         2.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连接AE交河对岸与点M,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  则点M为建桥的位置，MN为所建的桥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。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FF"/>
                </a:solidFill>
                <a:latin typeface="宋体"/>
              </a:rPr>
              <a:t>证明：由平移的性质，得 BN∥EM 且BN=EM, MN=CD, BD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∥</a:t>
            </a:r>
            <a:r>
              <a:rPr lang="zh-CN" sz="2400" b="1">
                <a:solidFill>
                  <a:srgbClr val="FF00FF"/>
                </a:solidFill>
                <a:latin typeface="宋体"/>
              </a:rPr>
              <a:t>CE, BD=CE,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FF"/>
                </a:solidFill>
                <a:latin typeface="宋体"/>
              </a:rPr>
              <a:t>所以A.B两地的距:</a:t>
            </a:r>
            <a:r>
              <a:rPr lang="zh-CN" sz="2400" b="1">
                <a:solidFill>
                  <a:srgbClr val="FF0066"/>
                </a:solidFill>
                <a:latin typeface="宋体"/>
              </a:rPr>
              <a:t>AM+MN+BN=AM+MN+EM=AE+MN,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宋体"/>
              </a:rPr>
              <a:t>若桥的位置建在CD处，连接AC.CD.DB.CE,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FF"/>
                </a:solidFill>
                <a:latin typeface="宋体"/>
              </a:rPr>
              <a:t>则AB两地的距离为：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宋体"/>
              </a:rPr>
              <a:t>AC+CD+DB=AC+CD+CE=AC+CE+MN,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FF"/>
                </a:solidFill>
                <a:latin typeface="宋体"/>
              </a:rPr>
              <a:t>在△ACE中，</a:t>
            </a:r>
            <a:r>
              <a:rPr lang="zh-CN" sz="2400" b="1">
                <a:solidFill>
                  <a:srgbClr val="03C328"/>
                </a:solidFill>
                <a:latin typeface="宋体"/>
              </a:rPr>
              <a:t>∵AC+CE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＞</a:t>
            </a:r>
            <a:r>
              <a:rPr lang="zh-CN" sz="2400" b="1">
                <a:solidFill>
                  <a:srgbClr val="FF3300"/>
                </a:solidFill>
                <a:latin typeface="宋体"/>
              </a:rPr>
              <a:t>AE,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 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宋体"/>
              </a:rPr>
              <a:t>∴AC+CE+MN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＞</a:t>
            </a:r>
            <a:r>
              <a:rPr lang="zh-CN" sz="2400" b="1">
                <a:solidFill>
                  <a:srgbClr val="C31E03"/>
                </a:solidFill>
                <a:latin typeface="宋体"/>
              </a:rPr>
              <a:t>AE+MN,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C31E03"/>
                </a:solidFill>
                <a:latin typeface="宋体"/>
              </a:rPr>
              <a:t>即</a:t>
            </a:r>
            <a:r>
              <a:rPr lang="zh-CN" sz="2400" b="1">
                <a:solidFill>
                  <a:srgbClr val="03C328"/>
                </a:solidFill>
                <a:latin typeface="宋体"/>
              </a:rPr>
              <a:t>AC+CD+DB 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＞</a:t>
            </a:r>
            <a:r>
              <a:rPr lang="zh-CN" sz="2400" b="1">
                <a:solidFill>
                  <a:srgbClr val="FF0066"/>
                </a:solidFill>
                <a:latin typeface="宋体"/>
              </a:rPr>
              <a:t>AM+MN+BN</a:t>
            </a:r>
            <a:endParaRPr/>
          </a:p>
          <a:p>
            <a:pPr indent="-342900" algn="just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00FF"/>
                </a:solidFill>
                <a:latin typeface="宋体"/>
              </a:rPr>
              <a:t>所以桥的位置建在CD处，AB两地的路程最短。</a:t>
            </a:r>
            <a:endParaRPr/>
          </a:p>
          <a:p>
            <a:pPr indent="-342900" algn="just" defTabSz="914400">
              <a:lnSpc>
                <a:spcPct val="80000"/>
              </a:lnSpc>
            </a:pPr>
            <a:endParaRPr lang="zh-CN" sz="2400">
              <a:solidFill>
                <a:srgbClr val="FF00FF"/>
              </a:solidFill>
              <a:latin typeface="宋体"/>
            </a:endParaRPr>
          </a:p>
          <a:p>
            <a:pPr indent="-342900" algn="just" defTabSz="914400">
              <a:lnSpc>
                <a:spcPct val="80000"/>
              </a:lnSpc>
            </a:pPr>
            <a:endParaRPr lang="zh-CN" sz="2400">
              <a:solidFill>
                <a:srgbClr val="FF00FF"/>
              </a:solidFill>
              <a:latin typeface="宋体"/>
            </a:endParaRPr>
          </a:p>
        </p:txBody>
      </p:sp>
      <p:sp>
        <p:nvSpPr>
          <p:cNvPr id="6" name=""/>
          <p:cNvSpPr/>
          <p:nvPr/>
        </p:nvSpPr>
        <p:spPr>
          <a:xfrm>
            <a:off x="6410325" y="3708400"/>
            <a:ext cx="262890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6429375" y="4365625"/>
            <a:ext cx="2714625" cy="9525"/>
          </a:xfrm>
          <a:custGeom>
            <a:cxnLst>
              <a:cxn ang="0">
                <a:pos x="0" y="0"/>
              </a:cxn>
              <a:cxn ang="0">
                <a:pos x="4275" y="15"/>
              </a:cxn>
            </a:cxnLst>
            <a:rect l="0" t="0" r="r" b="b"/>
            <a:pathLst>
              <a:path w="4275" h="15">
                <a:moveTo>
                  <a:pt x="0" y="0"/>
                </a:moveTo>
                <a:lnTo>
                  <a:pt x="4275" y="1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6534150" y="3841750"/>
            <a:ext cx="2409825" cy="38100"/>
          </a:xfrm>
          <a:custGeom>
            <a:cxnLst>
              <a:cxn ang="0">
                <a:pos x="0" y="0"/>
              </a:cxn>
              <a:cxn ang="0">
                <a:pos x="3795" y="60"/>
              </a:cxn>
            </a:cxnLst>
            <a:rect l="0" t="0" r="r" b="b"/>
            <a:pathLst>
              <a:path w="3795" h="60">
                <a:moveTo>
                  <a:pt x="0" y="0"/>
                </a:moveTo>
                <a:lnTo>
                  <a:pt x="3795" y="60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6534150" y="3994150"/>
            <a:ext cx="2390775" cy="12700"/>
          </a:xfrm>
          <a:custGeom>
            <a:cxnLst>
              <a:cxn ang="0">
                <a:pos x="0" y="0"/>
              </a:cxn>
              <a:cxn ang="0">
                <a:pos x="3765" y="19"/>
              </a:cxn>
            </a:cxnLst>
            <a:rect l="0" t="0" r="r" b="b"/>
            <a:pathLst>
              <a:path w="3765" h="19">
                <a:moveTo>
                  <a:pt x="0" y="0"/>
                </a:moveTo>
                <a:lnTo>
                  <a:pt x="3765" y="19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6553200" y="4137025"/>
            <a:ext cx="2371725" cy="0"/>
          </a:xfrm>
          <a:custGeom>
            <a:cxnLst>
              <a:cxn ang="0">
                <a:pos x="0" y="0"/>
              </a:cxn>
              <a:cxn ang="0">
                <a:pos x="3735" y="0"/>
              </a:cxn>
            </a:cxnLst>
            <a:rect l="0" t="0" r="r" b="b"/>
            <a:pathLst>
              <a:path w="3735" h="0">
                <a:moveTo>
                  <a:pt x="0" y="0"/>
                </a:moveTo>
                <a:lnTo>
                  <a:pt x="3735" y="0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>
            <a:off x="6553200" y="4251325"/>
            <a:ext cx="2390775" cy="28575"/>
          </a:xfrm>
          <a:custGeom>
            <a:cxnLst>
              <a:cxn ang="0">
                <a:pos x="0" y="0"/>
              </a:cxn>
              <a:cxn ang="0">
                <a:pos x="3765" y="45"/>
              </a:cxn>
            </a:cxnLst>
            <a:rect l="0" t="0" r="r" b="b"/>
            <a:pathLst>
              <a:path w="3765" h="45">
                <a:moveTo>
                  <a:pt x="0" y="0"/>
                </a:moveTo>
                <a:lnTo>
                  <a:pt x="3765" y="45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>
            <a:off x="6410325" y="3213100"/>
            <a:ext cx="800100" cy="396875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1000">
                <a:solidFill>
                  <a:srgbClr val="000000"/>
                </a:solidFill>
                <a:latin typeface="Times New Roman"/>
              </a:rPr>
              <a:t>A·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8124825" y="5194300"/>
            <a:ext cx="457200" cy="495300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1800" b="1">
                <a:solidFill>
                  <a:srgbClr val="000000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8281987" y="3713162"/>
            <a:ext cx="11112" cy="1589087"/>
          </a:xfrm>
          <a:custGeom>
            <a:cxnLst>
              <a:cxn ang="0">
                <a:pos x="0" y="1001"/>
              </a:cxn>
              <a:cxn ang="0">
                <a:pos x="7" y="0"/>
              </a:cxn>
            </a:cxnLst>
            <a:rect l="0" t="0" r="r" b="b"/>
            <a:pathLst>
              <a:path w="7" h="1001">
                <a:moveTo>
                  <a:pt x="0" y="1001"/>
                </a:moveTo>
                <a:lnTo>
                  <a:pt x="7" y="0"/>
                </a:lnTo>
              </a:path>
            </a:pathLst>
          </a:custGeom>
          <a:ln w="9525" cap="rnd">
            <a:solidFill>
              <a:srgbClr val="000000"/>
            </a:solidFill>
            <a:prstDash val="sysDot"/>
          </a:ln>
        </p:spPr>
        <p:txBody>
          <a:bodyPr wrap="none" anchor="t"/>
          <a:lstStyle/>
          <a:p>
            <a:pPr algn="ctr" fontAlgn="auto"/>
            <a:endParaRPr/>
          </a:p>
        </p:txBody>
      </p:sp>
      <p:sp>
        <p:nvSpPr>
          <p:cNvPr id="15" name=""/>
          <p:cNvSpPr/>
          <p:nvPr/>
        </p:nvSpPr>
        <p:spPr>
          <a:xfrm>
            <a:off x="6626225" y="3357562"/>
            <a:ext cx="1655762" cy="1368425"/>
          </a:xfrm>
          <a:prstGeom prst="line">
            <a:avLst/>
          </a:prstGeom>
          <a:ln w="28575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>
            <a:off x="7058025" y="3717925"/>
            <a:ext cx="0" cy="647700"/>
          </a:xfrm>
          <a:prstGeom prst="line">
            <a:avLst/>
          </a:prstGeom>
          <a:ln w="5715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7" name=""/>
          <p:cNvSpPr/>
          <p:nvPr/>
        </p:nvSpPr>
        <p:spPr>
          <a:xfrm>
            <a:off x="7058025" y="4365625"/>
            <a:ext cx="1223962" cy="936625"/>
          </a:xfrm>
          <a:prstGeom prst="line">
            <a:avLst/>
          </a:prstGeom>
          <a:ln w="28575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8" name=""/>
          <p:cNvSpPr/>
          <p:nvPr/>
        </p:nvSpPr>
        <p:spPr>
          <a:xfrm>
            <a:off x="6986587" y="3284537"/>
            <a:ext cx="72072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M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6842125" y="4221162"/>
            <a:ext cx="431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N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8281987" y="4510087"/>
            <a:ext cx="64928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E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7639050" y="3730625"/>
            <a:ext cx="9525" cy="644525"/>
          </a:xfrm>
          <a:custGeom>
            <a:cxnLst>
              <a:cxn ang="0">
                <a:pos x="0" y="0"/>
              </a:cxn>
              <a:cxn ang="0">
                <a:pos x="6" y="406"/>
              </a:cxn>
            </a:cxnLst>
            <a:rect l="0" t="0" r="r" b="b"/>
            <a:pathLst>
              <a:path w="6" h="406">
                <a:moveTo>
                  <a:pt x="0" y="0"/>
                </a:moveTo>
                <a:lnTo>
                  <a:pt x="6" y="406"/>
                </a:lnTo>
              </a:path>
            </a:pathLst>
          </a:custGeom>
          <a:ln w="57150" cap="flat">
            <a:solidFill>
              <a:srgbClr val="03C328"/>
            </a:solidFill>
          </a:ln>
        </p:spPr>
        <p:txBody>
          <a:bodyPr wrap="none" anchor="t"/>
          <a:lstStyle/>
          <a:p>
            <a:pPr algn="ctr" fontAlgn="auto"/>
            <a:endParaRPr/>
          </a:p>
        </p:txBody>
      </p:sp>
      <p:sp>
        <p:nvSpPr>
          <p:cNvPr id="22" name=""/>
          <p:cNvSpPr/>
          <p:nvPr/>
        </p:nvSpPr>
        <p:spPr>
          <a:xfrm>
            <a:off x="6626225" y="3357562"/>
            <a:ext cx="1008062" cy="360362"/>
          </a:xfrm>
          <a:prstGeom prst="line">
            <a:avLst/>
          </a:prstGeom>
          <a:ln w="28575">
            <a:solidFill>
              <a:srgbClr val="03C328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3" name=""/>
          <p:cNvSpPr/>
          <p:nvPr/>
        </p:nvSpPr>
        <p:spPr>
          <a:xfrm>
            <a:off x="7634287" y="4365625"/>
            <a:ext cx="647700" cy="936625"/>
          </a:xfrm>
          <a:prstGeom prst="line">
            <a:avLst/>
          </a:prstGeom>
          <a:ln w="28575">
            <a:solidFill>
              <a:srgbClr val="03C328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4" name=""/>
          <p:cNvSpPr/>
          <p:nvPr/>
        </p:nvSpPr>
        <p:spPr>
          <a:xfrm>
            <a:off x="7634287" y="3717925"/>
            <a:ext cx="647700" cy="1008062"/>
          </a:xfrm>
          <a:prstGeom prst="line">
            <a:avLst/>
          </a:prstGeom>
          <a:ln w="28575" cap="rnd">
            <a:solidFill>
              <a:srgbClr val="03C328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5" name=""/>
          <p:cNvSpPr/>
          <p:nvPr/>
        </p:nvSpPr>
        <p:spPr>
          <a:xfrm>
            <a:off x="7634287" y="3357562"/>
            <a:ext cx="5762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26" name=""/>
          <p:cNvSpPr/>
          <p:nvPr/>
        </p:nvSpPr>
        <p:spPr>
          <a:xfrm>
            <a:off x="7451725" y="4365625"/>
            <a:ext cx="5032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D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539750" y="-2401887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107950" y="188912"/>
            <a:ext cx="9036050" cy="6364287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en-US" sz="2000">
                <a:solidFill>
                  <a:srgbClr val="eeece1"/>
                </a:solidFill>
                <a:latin typeface="微软雅黑"/>
              </a:rPr>
              <a:t>4. </a:t>
            </a:r>
            <a:r>
              <a:rPr lang="en-US" sz="2400" b="1">
                <a:solidFill>
                  <a:srgbClr val="eeece1"/>
                </a:solidFill>
                <a:latin typeface="微软雅黑"/>
              </a:rPr>
              <a:t>如图：C为马厩，D为帐篷，牧马人某一天要从马厩牵出马，先到草地边某一处牧马，再到河边饮马，然后回到帐篷，请你帮他确定这一天的最短路线。</a:t>
            </a:r>
            <a:endParaRPr/>
          </a:p>
          <a:p>
            <a:pPr indent="-342900" algn="l" defTabSz="914400">
              <a:buNone/>
            </a:pPr>
            <a:endParaRPr lang="en-US" sz="2400" b="1">
              <a:solidFill>
                <a:srgbClr val="FF3300"/>
              </a:solidFill>
              <a:latin typeface="微软雅黑"/>
            </a:endParaRPr>
          </a:p>
          <a:p>
            <a:pPr indent="-342900" algn="l" defTabSz="914400">
              <a:buNone/>
            </a:pPr>
            <a:r>
              <a:rPr lang="en-US" sz="2400" b="1">
                <a:solidFill>
                  <a:srgbClr val="FF3300"/>
                </a:solidFill>
                <a:latin typeface="微软雅黑"/>
              </a:rPr>
              <a:t>作法：1.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作点C关于直线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 </a:t>
            </a:r>
            <a:endParaRPr/>
          </a:p>
          <a:p>
            <a:pPr indent="-342900" algn="l" defTabSz="914400">
              <a:buNone/>
            </a:pPr>
            <a:r>
              <a:rPr lang="en-US" sz="2800">
                <a:solidFill>
                  <a:srgbClr val="000000"/>
                </a:solidFill>
                <a:latin typeface="微软雅黑"/>
              </a:rPr>
              <a:t>         OA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 的  对称点点F,</a:t>
            </a:r>
            <a:endParaRPr/>
          </a:p>
          <a:p>
            <a:pPr indent="-342900" algn="l" defTabSz="914400">
              <a:buNone/>
            </a:pPr>
            <a:r>
              <a:rPr lang="en-US" sz="2400" b="1">
                <a:solidFill>
                  <a:srgbClr val="FF3300"/>
                </a:solidFill>
                <a:latin typeface="微软雅黑"/>
              </a:rPr>
              <a:t>    2.  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作点D关于直线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 OB</a:t>
            </a:r>
            <a:endParaRPr/>
          </a:p>
          <a:p>
            <a:pPr indent="-342900" algn="l" defTabSz="914400">
              <a:buNone/>
            </a:pPr>
            <a:r>
              <a:rPr lang="en-US" sz="2800" b="1">
                <a:solidFill>
                  <a:srgbClr val="000000"/>
                </a:solidFill>
                <a:latin typeface="微软雅黑"/>
              </a:rPr>
              <a:t>        的对称点点E,</a:t>
            </a:r>
            <a:endParaRPr/>
          </a:p>
          <a:p>
            <a:pPr indent="-342900" algn="l" defTabSz="914400">
              <a:buNone/>
            </a:pPr>
            <a:r>
              <a:rPr lang="en-US" sz="2800" b="1">
                <a:solidFill>
                  <a:srgbClr val="000000"/>
                </a:solidFill>
                <a:latin typeface="微软雅黑"/>
              </a:rPr>
              <a:t>   </a:t>
            </a:r>
            <a:r>
              <a:rPr lang="en-US" sz="2800" b="1">
                <a:solidFill>
                  <a:srgbClr val="FF0066"/>
                </a:solidFill>
                <a:latin typeface="微软雅黑"/>
              </a:rPr>
              <a:t>3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.连接EF分别交直线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OA.OB于点G.H，</a:t>
            </a:r>
            <a:endParaRPr/>
          </a:p>
          <a:p>
            <a:pPr indent="-342900" algn="l" defTabSz="914400">
              <a:buNone/>
            </a:pPr>
            <a:r>
              <a:rPr lang="en-US" sz="2800">
                <a:solidFill>
                  <a:srgbClr val="000000"/>
                </a:solidFill>
                <a:latin typeface="微软雅黑"/>
              </a:rPr>
              <a:t>则</a:t>
            </a:r>
            <a:r>
              <a:rPr lang="en-US" sz="2800">
                <a:solidFill>
                  <a:srgbClr val="FF0066"/>
                </a:solidFill>
                <a:latin typeface="微软雅黑"/>
              </a:rPr>
              <a:t>CG+GH+DH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最短</a:t>
            </a:r>
            <a:endParaRPr/>
          </a:p>
          <a:p>
            <a:pPr indent="-342900" algn="l" defTabSz="914400">
              <a:buNone/>
            </a:pPr>
            <a:endParaRPr lang="en-US" sz="2800" b="1">
              <a:solidFill>
                <a:srgbClr val="000000"/>
              </a:solidFill>
              <a:latin typeface="微软雅黑"/>
            </a:endParaRPr>
          </a:p>
          <a:p>
            <a:pPr indent="-342900" algn="l" defTabSz="914400"/>
            <a:endParaRPr lang="en-US" sz="2800" b="1">
              <a:solidFill>
                <a:srgbClr val="000000"/>
              </a:solidFill>
              <a:latin typeface="微软雅黑"/>
            </a:endParaRPr>
          </a:p>
          <a:p>
            <a:pPr indent="-342900" algn="l" defTabSz="914400"/>
            <a:endParaRPr lang="en-US" sz="2000">
              <a:solidFill>
                <a:srgbClr val="000000"/>
              </a:solidFill>
              <a:latin typeface="微软雅黑"/>
            </a:endParaRPr>
          </a:p>
        </p:txBody>
      </p:sp>
      <p:sp>
        <p:nvSpPr>
          <p:cNvPr id="6" name=""/>
          <p:cNvSpPr/>
          <p:nvPr/>
        </p:nvSpPr>
        <p:spPr>
          <a:xfrm>
            <a:off x="5867400" y="2060575"/>
            <a:ext cx="7191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F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454650" y="2889250"/>
            <a:ext cx="2555875" cy="17462"/>
          </a:xfrm>
          <a:custGeom>
            <a:cxnLst>
              <a:cxn ang="0">
                <a:pos x="0" y="11"/>
              </a:cxn>
              <a:cxn ang="0">
                <a:pos x="1610" y="0"/>
              </a:cxn>
            </a:cxnLst>
            <a:rect l="0" t="0" r="r" b="b"/>
            <a:pathLst>
              <a:path w="1610" h="11">
                <a:moveTo>
                  <a:pt x="0" y="11"/>
                </a:moveTo>
                <a:lnTo>
                  <a:pt x="1610" y="0"/>
                </a:lnTo>
              </a:path>
            </a:pathLst>
          </a:custGeom>
          <a:ln w="107950">
            <a:solidFill>
              <a:srgbClr val="008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7966075" y="2889250"/>
            <a:ext cx="69850" cy="2266950"/>
          </a:xfrm>
          <a:custGeom>
            <a:cxnLst>
              <a:cxn ang="0">
                <a:pos x="0" y="0"/>
              </a:cxn>
              <a:cxn ang="0">
                <a:pos x="27" y="3072"/>
              </a:cxn>
            </a:cxnLst>
            <a:rect l="0" t="0" r="r" b="b"/>
            <a:pathLst>
              <a:path w="27" h="3072">
                <a:moveTo>
                  <a:pt x="0" y="0"/>
                </a:moveTo>
                <a:lnTo>
                  <a:pt x="27" y="3072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5003800" y="2708275"/>
            <a:ext cx="268287" cy="3952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indent="0" algn="just" defTabSz="914400"/>
            <a:r>
              <a:rPr lang="en-US" sz="1800">
                <a:solidFill>
                  <a:srgbClr val="000000"/>
                </a:solidFill>
                <a:latin typeface="Times New Roman"/>
              </a:rPr>
              <a:t>A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8015287" y="2492375"/>
            <a:ext cx="511175" cy="39687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indent="0" algn="just" defTabSz="914400"/>
            <a:r>
              <a:rPr lang="en-US" sz="1800">
                <a:solidFill>
                  <a:srgbClr val="000000"/>
                </a:solidFill>
                <a:latin typeface="Times New Roman"/>
              </a:rPr>
              <a:t>O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7497762" y="4573587"/>
            <a:ext cx="823912" cy="593725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2800" b="1">
                <a:solidFill>
                  <a:srgbClr val="000000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938837" y="3068637"/>
            <a:ext cx="669925" cy="4953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13" name=""/>
          <p:cNvSpPr/>
          <p:nvPr/>
        </p:nvSpPr>
        <p:spPr>
          <a:xfrm>
            <a:off x="6811962" y="3879850"/>
            <a:ext cx="800100" cy="495300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2400" b="1">
                <a:solidFill>
                  <a:srgbClr val="000000"/>
                </a:solidFill>
                <a:latin typeface="Times New Roman"/>
              </a:rPr>
              <a:t>D </a:t>
            </a:r>
            <a:r>
              <a:rPr lang="en-US" sz="1000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2800">
                <a:solidFill>
                  <a:srgbClr val="000000"/>
                </a:solidFill>
                <a:latin typeface="Times New Roman"/>
              </a:rPr>
              <a:t>·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5938837" y="3068637"/>
            <a:ext cx="936625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>
                <a:solidFill>
                  <a:srgbClr val="000000"/>
                </a:solidFill>
                <a:latin typeface="Times New Roman"/>
              </a:rPr>
              <a:t>· </a:t>
            </a:r>
            <a:r>
              <a:rPr lang="en-US" sz="2800">
                <a:solidFill>
                  <a:srgbClr val="000000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15" name=""/>
          <p:cNvSpPr/>
          <p:nvPr/>
        </p:nvSpPr>
        <p:spPr>
          <a:xfrm flipV="1">
            <a:off x="6084887" y="2420937"/>
            <a:ext cx="0" cy="1008062"/>
          </a:xfrm>
          <a:prstGeom prst="line">
            <a:avLst/>
          </a:prstGeom>
          <a:ln w="38100" cap="rnd">
            <a:solidFill>
              <a:srgbClr val="000000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>
            <a:off x="7162800" y="4090987"/>
            <a:ext cx="1679575" cy="57150"/>
          </a:xfrm>
          <a:custGeom>
            <a:cxnLst>
              <a:cxn ang="0">
                <a:pos x="0" y="36"/>
              </a:cxn>
              <a:cxn ang="0">
                <a:pos x="1058" y="0"/>
              </a:cxn>
            </a:cxnLst>
            <a:rect l="0" t="0" r="r" b="b"/>
            <a:pathLst>
              <a:path w="1058" h="36">
                <a:moveTo>
                  <a:pt x="0" y="36"/>
                </a:moveTo>
                <a:lnTo>
                  <a:pt x="1058" y="0"/>
                </a:lnTo>
              </a:path>
            </a:pathLst>
          </a:custGeom>
          <a:ln w="38100" cap="rnd">
            <a:solidFill>
              <a:srgbClr val="000000"/>
            </a:solidFill>
            <a:prstDash val="sysDot"/>
          </a:ln>
        </p:spPr>
        <p:txBody>
          <a:bodyPr wrap="none" anchor="t"/>
          <a:lstStyle/>
          <a:p>
            <a:pPr algn="ctr" fontAlgn="auto"/>
            <a:endParaRPr/>
          </a:p>
        </p:txBody>
      </p:sp>
      <p:sp>
        <p:nvSpPr>
          <p:cNvPr id="17" name=""/>
          <p:cNvSpPr/>
          <p:nvPr/>
        </p:nvSpPr>
        <p:spPr>
          <a:xfrm>
            <a:off x="6083300" y="2419350"/>
            <a:ext cx="2736850" cy="1657350"/>
          </a:xfrm>
          <a:prstGeom prst="line">
            <a:avLst/>
          </a:prstGeom>
          <a:ln w="3810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8" name=""/>
          <p:cNvSpPr/>
          <p:nvPr/>
        </p:nvSpPr>
        <p:spPr>
          <a:xfrm flipH="1">
            <a:off x="6083300" y="2924175"/>
            <a:ext cx="863600" cy="503237"/>
          </a:xfrm>
          <a:prstGeom prst="line">
            <a:avLst/>
          </a:prstGeom>
          <a:ln w="3810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9" name=""/>
          <p:cNvSpPr/>
          <p:nvPr/>
        </p:nvSpPr>
        <p:spPr>
          <a:xfrm flipH="1">
            <a:off x="7162800" y="3571875"/>
            <a:ext cx="792162" cy="576262"/>
          </a:xfrm>
          <a:prstGeom prst="line">
            <a:avLst/>
          </a:prstGeom>
          <a:ln w="3810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20" name=""/>
          <p:cNvSpPr/>
          <p:nvPr/>
        </p:nvSpPr>
        <p:spPr>
          <a:xfrm>
            <a:off x="8747125" y="3932237"/>
            <a:ext cx="6477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E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6804025" y="2420937"/>
            <a:ext cx="5762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G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7956550" y="3141662"/>
            <a:ext cx="7191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H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2051050" y="1989137"/>
            <a:ext cx="6911975" cy="4868862"/>
            <a:chOff x="0" y="0"/>
            <a:chExt cx="4354" cy="3067"/>
          </a:xfrm>
        </p:grpSpPr>
        <p:sp>
          <p:nvSpPr>
            <p:cNvPr id="5" name=""/>
            <p:cNvSpPr/>
            <p:nvPr/>
          </p:nvSpPr>
          <p:spPr>
            <a:xfrm>
              <a:off x="1292" y="1253"/>
              <a:ext cx="4354" cy="306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0" y="0"/>
              <a:ext cx="4354" cy="3067"/>
              <a:chOff x="0" y="0"/>
              <a:chExt cx="4354" cy="3067"/>
            </a:xfrm>
          </p:grpSpPr>
          <p:sp>
            <p:nvSpPr>
              <p:cNvPr id="7" name=""/>
              <p:cNvSpPr/>
              <p:nvPr/>
            </p:nvSpPr>
            <p:spPr>
              <a:xfrm rot="0">
                <a:off x="0" y="0"/>
                <a:ext cx="4354" cy="306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pic>
            <p:nvPicPr>
              <p:cNvPr id="9" name="" descr=""/>
              <p:cNvPicPr>
                <a:picLocks noChangeAspect="1" noChangeArrowheads="1"/>
              </p:cNvPicPr>
              <p:nvPr/>
            </p:nvPicPr>
            <p:blipFill>
              <a:blip r:embed="rId49"/>
              <a:srcRect/>
              <a:stretch>
                <a:fillRect/>
              </a:stretch>
            </p:blipFill>
            <p:spPr>
              <a:xfrm>
                <a:off x="0" y="0"/>
                <a:ext cx="4354" cy="3067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0" name="" descr=""/>
              <p:cNvPicPr>
                <a:picLocks noChangeAspect="1" noChangeArrowheads="1"/>
              </p:cNvPicPr>
              <p:nvPr/>
            </p:nvPicPr>
            <p:blipFill>
              <a:blip r:embed="rId50"/>
              <a:srcRect l="35714" t="5725" r="21427" b="77101"/>
              <a:stretch>
                <a:fillRect/>
              </a:stretch>
            </p:blipFill>
            <p:spPr>
              <a:xfrm>
                <a:off x="1540" y="2062"/>
                <a:ext cx="288" cy="288"/>
              </a:xfrm>
              <a:prstGeom prst="rect">
                <a:avLst/>
              </a:prstGeom>
              <a:noFill/>
              <a:ln/>
            </p:spPr>
          </p:pic>
          <p:sp>
            <p:nvSpPr>
              <p:cNvPr id="8" name=""/>
              <p:cNvSpPr/>
              <p:nvPr/>
            </p:nvSpPr>
            <p:spPr>
              <a:xfrm>
                <a:off x="1724" y="2041"/>
                <a:ext cx="363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微软雅黑"/>
                  </a:rPr>
                  <a:t>A</a:t>
                </a:r>
                <a:endParaRPr/>
              </a:p>
            </p:txBody>
          </p:sp>
        </p:grpSp>
        <p:grpSp>
          <p:nvGrpSpPr>
            <p:cNvPr id="9" name=""/>
            <p:cNvGrpSpPr/>
            <p:nvPr/>
          </p:nvGrpSpPr>
          <p:grpSpPr>
            <a:xfrm>
              <a:off x="2721" y="2321"/>
              <a:ext cx="516" cy="355"/>
              <a:chOff x="0" y="0"/>
              <a:chExt cx="516" cy="355"/>
            </a:xfrm>
          </p:grpSpPr>
          <p:sp>
            <p:nvSpPr>
              <p:cNvPr id="10" name=""/>
              <p:cNvSpPr/>
              <p:nvPr/>
            </p:nvSpPr>
            <p:spPr>
              <a:xfrm rot="0">
                <a:off x="2721" y="2321"/>
                <a:ext cx="516" cy="355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pic>
            <p:nvPicPr>
              <p:cNvPr id="11" name="" descr=""/>
              <p:cNvPicPr>
                <a:picLocks noChangeAspect="1" noChangeArrowheads="1"/>
              </p:cNvPicPr>
              <p:nvPr/>
            </p:nvPicPr>
            <p:blipFill>
              <a:blip r:embed="rId51"/>
              <a:srcRect l="35714" t="5725" r="21427" b="77101"/>
              <a:stretch>
                <a:fillRect/>
              </a:stretch>
            </p:blipFill>
            <p:spPr>
              <a:xfrm>
                <a:off x="0" y="67"/>
                <a:ext cx="288" cy="288"/>
              </a:xfrm>
              <a:prstGeom prst="rect">
                <a:avLst/>
              </a:prstGeom>
              <a:noFill/>
              <a:ln/>
            </p:spPr>
          </p:pic>
          <p:sp>
            <p:nvSpPr>
              <p:cNvPr id="11" name=""/>
              <p:cNvSpPr/>
              <p:nvPr/>
            </p:nvSpPr>
            <p:spPr>
              <a:xfrm>
                <a:off x="153" y="0"/>
                <a:ext cx="363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 b="1">
                    <a:solidFill>
                      <a:srgbClr val="000000"/>
                    </a:solidFill>
                    <a:latin typeface="微软雅黑"/>
                  </a:rPr>
                  <a:t>B</a:t>
                </a:r>
                <a:endParaRPr/>
              </a:p>
            </p:txBody>
          </p:sp>
        </p:grpSp>
      </p:grpSp>
      <p:sp>
        <p:nvSpPr>
          <p:cNvPr id="12" name=""/>
          <p:cNvSpPr/>
          <p:nvPr/>
        </p:nvSpPr>
        <p:spPr>
          <a:xfrm flipH="1" flipV="1">
            <a:off x="4211637" y="4868862"/>
            <a:ext cx="503237" cy="576262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 flipH="1" flipV="1">
            <a:off x="3698875" y="4284662"/>
            <a:ext cx="503237" cy="576262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4" name=""/>
          <p:cNvGrpSpPr/>
          <p:nvPr/>
        </p:nvGrpSpPr>
        <p:grpSpPr>
          <a:xfrm>
            <a:off x="3190875" y="4010025"/>
            <a:ext cx="744537" cy="503237"/>
            <a:chOff x="0" y="0"/>
            <a:chExt cx="469" cy="317"/>
          </a:xfrm>
        </p:grpSpPr>
        <p:sp>
          <p:nvSpPr>
            <p:cNvPr id="15" name=""/>
            <p:cNvSpPr/>
            <p:nvPr/>
          </p:nvSpPr>
          <p:spPr>
            <a:xfrm>
              <a:off x="2010" y="2526"/>
              <a:ext cx="469" cy="31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2" name="" descr=""/>
            <p:cNvPicPr>
              <a:picLocks noChangeAspect="1" noChangeArrowheads="1"/>
            </p:cNvPicPr>
            <p:nvPr/>
          </p:nvPicPr>
          <p:blipFill>
            <a:blip r:embed="rId52"/>
            <a:srcRect l="35714" t="5725" r="21427" b="77101"/>
            <a:stretch>
              <a:fillRect/>
            </a:stretch>
          </p:blipFill>
          <p:spPr>
            <a:xfrm>
              <a:off x="181" y="29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16" name=""/>
            <p:cNvSpPr/>
            <p:nvPr/>
          </p:nvSpPr>
          <p:spPr>
            <a:xfrm>
              <a:off x="0" y="0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 b="1">
                  <a:solidFill>
                    <a:srgbClr val="FF0000"/>
                  </a:solidFill>
                  <a:latin typeface="微软雅黑"/>
                </a:rPr>
                <a:t>A</a:t>
              </a:r>
              <a:r>
                <a:rPr lang="en-US" sz="2400" b="1">
                  <a:solidFill>
                    <a:srgbClr val="FF0000"/>
                  </a:solidFill>
                  <a:latin typeface="微软雅黑"/>
                </a:rPr>
                <a:t>/</a:t>
              </a:r>
              <a:endParaRPr/>
            </a:p>
          </p:txBody>
        </p:sp>
      </p:grpSp>
      <p:sp>
        <p:nvSpPr>
          <p:cNvPr id="17" name=""/>
          <p:cNvSpPr/>
          <p:nvPr/>
        </p:nvSpPr>
        <p:spPr>
          <a:xfrm flipV="1">
            <a:off x="6575425" y="5160962"/>
            <a:ext cx="863600" cy="865187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8" name=""/>
          <p:cNvSpPr/>
          <p:nvPr/>
        </p:nvSpPr>
        <p:spPr>
          <a:xfrm flipV="1">
            <a:off x="7380287" y="4365625"/>
            <a:ext cx="863600" cy="865187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9" name=""/>
          <p:cNvGrpSpPr/>
          <p:nvPr/>
        </p:nvGrpSpPr>
        <p:grpSpPr>
          <a:xfrm>
            <a:off x="7664450" y="4089400"/>
            <a:ext cx="744537" cy="503237"/>
            <a:chOff x="0" y="0"/>
            <a:chExt cx="469" cy="317"/>
          </a:xfrm>
        </p:grpSpPr>
        <p:sp>
          <p:nvSpPr>
            <p:cNvPr id="20" name=""/>
            <p:cNvSpPr/>
            <p:nvPr/>
          </p:nvSpPr>
          <p:spPr>
            <a:xfrm>
              <a:off x="4828" y="2576"/>
              <a:ext cx="469" cy="31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3" name="" descr=""/>
            <p:cNvPicPr>
              <a:picLocks noChangeAspect="1" noChangeArrowheads="1"/>
            </p:cNvPicPr>
            <p:nvPr/>
          </p:nvPicPr>
          <p:blipFill>
            <a:blip r:embed="rId53"/>
            <a:srcRect l="35714" t="5725" r="21427" b="77101"/>
            <a:stretch>
              <a:fillRect/>
            </a:stretch>
          </p:blipFill>
          <p:spPr>
            <a:xfrm>
              <a:off x="181" y="29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21" name=""/>
            <p:cNvSpPr/>
            <p:nvPr/>
          </p:nvSpPr>
          <p:spPr>
            <a:xfrm>
              <a:off x="0" y="0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 b="1">
                  <a:solidFill>
                    <a:srgbClr val="FF0000"/>
                  </a:solidFill>
                  <a:latin typeface="微软雅黑"/>
                </a:rPr>
                <a:t>B</a:t>
              </a:r>
              <a:r>
                <a:rPr lang="en-US" sz="2400" b="1">
                  <a:solidFill>
                    <a:srgbClr val="FF0000"/>
                  </a:solidFill>
                  <a:latin typeface="微软雅黑"/>
                </a:rPr>
                <a:t>/</a:t>
              </a:r>
              <a:endParaRPr/>
            </a:p>
          </p:txBody>
        </p:sp>
      </p:grpSp>
      <p:sp>
        <p:nvSpPr>
          <p:cNvPr id="22" name=""/>
          <p:cNvSpPr/>
          <p:nvPr/>
        </p:nvSpPr>
        <p:spPr>
          <a:xfrm>
            <a:off x="3708400" y="4292600"/>
            <a:ext cx="4464050" cy="73025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23" name=""/>
          <p:cNvGrpSpPr/>
          <p:nvPr/>
        </p:nvGrpSpPr>
        <p:grpSpPr>
          <a:xfrm>
            <a:off x="4381500" y="3802062"/>
            <a:ext cx="600075" cy="719137"/>
            <a:chOff x="0" y="0"/>
            <a:chExt cx="378" cy="453"/>
          </a:xfrm>
        </p:grpSpPr>
        <p:sp>
          <p:nvSpPr>
            <p:cNvPr id="24" name=""/>
            <p:cNvSpPr/>
            <p:nvPr/>
          </p:nvSpPr>
          <p:spPr>
            <a:xfrm>
              <a:off x="2760" y="2395"/>
              <a:ext cx="378" cy="45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4" name="" descr=""/>
            <p:cNvPicPr>
              <a:picLocks noChangeAspect="1" noChangeArrowheads="1"/>
            </p:cNvPicPr>
            <p:nvPr/>
          </p:nvPicPr>
          <p:blipFill>
            <a:blip r:embed="rId54"/>
            <a:srcRect l="35714" t="5725" r="21427" b="77101"/>
            <a:stretch>
              <a:fillRect/>
            </a:stretch>
          </p:blipFill>
          <p:spPr>
            <a:xfrm>
              <a:off x="90" y="165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25" name=""/>
            <p:cNvSpPr/>
            <p:nvPr/>
          </p:nvSpPr>
          <p:spPr>
            <a:xfrm>
              <a:off x="0" y="0"/>
              <a:ext cx="363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800" b="1">
                  <a:solidFill>
                    <a:srgbClr val="000099"/>
                  </a:solidFill>
                  <a:latin typeface="微软雅黑"/>
                </a:rPr>
                <a:t>P</a:t>
              </a:r>
              <a:endParaRPr/>
            </a:p>
          </p:txBody>
        </p:sp>
      </p:grpSp>
      <p:grpSp>
        <p:nvGrpSpPr>
          <p:cNvPr id="26" name=""/>
          <p:cNvGrpSpPr/>
          <p:nvPr/>
        </p:nvGrpSpPr>
        <p:grpSpPr>
          <a:xfrm>
            <a:off x="6191250" y="3849687"/>
            <a:ext cx="600075" cy="719137"/>
            <a:chOff x="0" y="0"/>
            <a:chExt cx="378" cy="453"/>
          </a:xfrm>
        </p:grpSpPr>
        <p:sp>
          <p:nvSpPr>
            <p:cNvPr id="27" name=""/>
            <p:cNvSpPr/>
            <p:nvPr/>
          </p:nvSpPr>
          <p:spPr>
            <a:xfrm>
              <a:off x="3900" y="2425"/>
              <a:ext cx="378" cy="45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5" name="" descr=""/>
            <p:cNvPicPr>
              <a:picLocks noChangeAspect="1" noChangeArrowheads="1"/>
            </p:cNvPicPr>
            <p:nvPr/>
          </p:nvPicPr>
          <p:blipFill>
            <a:blip r:embed="rId55"/>
            <a:srcRect l="35714" t="5725" r="21427" b="77101"/>
            <a:stretch>
              <a:fillRect/>
            </a:stretch>
          </p:blipFill>
          <p:spPr>
            <a:xfrm>
              <a:off x="90" y="165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28" name=""/>
            <p:cNvSpPr/>
            <p:nvPr/>
          </p:nvSpPr>
          <p:spPr>
            <a:xfrm>
              <a:off x="0" y="0"/>
              <a:ext cx="363" cy="32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800" b="1">
                  <a:solidFill>
                    <a:srgbClr val="000099"/>
                  </a:solidFill>
                  <a:latin typeface="微软雅黑"/>
                </a:rPr>
                <a:t>Q</a:t>
              </a:r>
              <a:endParaRPr/>
            </a:p>
          </p:txBody>
        </p:sp>
      </p:grpSp>
      <p:sp>
        <p:nvSpPr>
          <p:cNvPr id="29" name=""/>
          <p:cNvSpPr/>
          <p:nvPr/>
        </p:nvSpPr>
        <p:spPr>
          <a:xfrm flipV="1">
            <a:off x="4716462" y="4292600"/>
            <a:ext cx="71437" cy="1223962"/>
          </a:xfrm>
          <a:prstGeom prst="line">
            <a:avLst/>
          </a:prstGeom>
          <a:ln w="57150">
            <a:solidFill>
              <a:srgbClr val="000099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0" name=""/>
          <p:cNvSpPr/>
          <p:nvPr/>
        </p:nvSpPr>
        <p:spPr>
          <a:xfrm>
            <a:off x="4787900" y="4292600"/>
            <a:ext cx="1871662" cy="73025"/>
          </a:xfrm>
          <a:prstGeom prst="line">
            <a:avLst/>
          </a:prstGeom>
          <a:ln w="57150">
            <a:solidFill>
              <a:srgbClr val="000099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1" name=""/>
          <p:cNvSpPr/>
          <p:nvPr/>
        </p:nvSpPr>
        <p:spPr>
          <a:xfrm>
            <a:off x="6588125" y="4365625"/>
            <a:ext cx="0" cy="1655762"/>
          </a:xfrm>
          <a:prstGeom prst="line">
            <a:avLst/>
          </a:prstGeom>
          <a:ln w="57150">
            <a:solidFill>
              <a:srgbClr val="000099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32" name=""/>
          <p:cNvGrpSpPr/>
          <p:nvPr/>
        </p:nvGrpSpPr>
        <p:grpSpPr>
          <a:xfrm>
            <a:off x="755650" y="1916112"/>
            <a:ext cx="5724525" cy="641350"/>
            <a:chOff x="0" y="0"/>
            <a:chExt cx="3606" cy="404"/>
          </a:xfrm>
        </p:grpSpPr>
        <p:sp>
          <p:nvSpPr>
            <p:cNvPr id="33" name=""/>
            <p:cNvSpPr/>
            <p:nvPr/>
          </p:nvSpPr>
          <p:spPr>
            <a:xfrm>
              <a:off x="476" y="1207"/>
              <a:ext cx="3606" cy="40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34" name=""/>
            <p:cNvSpPr/>
            <p:nvPr/>
          </p:nvSpPr>
          <p:spPr>
            <a:xfrm>
              <a:off x="0" y="0"/>
              <a:ext cx="3606" cy="404"/>
            </a:xfrm>
            <a:prstGeom prst="rect">
              <a:avLst/>
            </a:prstGeom>
            <a:solidFill>
              <a:schemeClr val="accent1"/>
            </a:solidFill>
            <a:ln/>
          </p:spPr>
          <p:txBody>
            <a:bodyPr/>
            <a:lstStyle/>
            <a:p>
              <a:pPr indent="0" algn="l" defTabSz="914400"/>
              <a:r>
                <a:rPr lang="zh-CN" sz="3600" b="1">
                  <a:solidFill>
                    <a:srgbClr val="000099"/>
                  </a:solidFill>
                  <a:latin typeface="黑体"/>
                </a:rPr>
                <a:t>最短路线：A   P   Q   B</a:t>
              </a:r>
              <a:endParaRPr/>
            </a:p>
          </p:txBody>
        </p:sp>
        <p:grpSp>
          <p:nvGrpSpPr>
            <p:cNvPr id="35" name=""/>
            <p:cNvGrpSpPr/>
            <p:nvPr/>
          </p:nvGrpSpPr>
          <p:grpSpPr>
            <a:xfrm>
              <a:off x="1679" y="227"/>
              <a:ext cx="1543" cy="0"/>
              <a:chOff x="0" y="0"/>
              <a:chExt cx="1543" cy="0"/>
            </a:xfrm>
          </p:grpSpPr>
          <p:sp>
            <p:nvSpPr>
              <p:cNvPr id="36" name=""/>
              <p:cNvSpPr/>
              <p:nvPr/>
            </p:nvSpPr>
            <p:spPr>
              <a:xfrm rot="0">
                <a:off x="1679" y="227"/>
                <a:ext cx="1543" cy="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37" name=""/>
              <p:cNvSpPr/>
              <p:nvPr/>
            </p:nvSpPr>
            <p:spPr>
              <a:xfrm>
                <a:off x="0" y="0"/>
                <a:ext cx="409" cy="0"/>
              </a:xfrm>
              <a:prstGeom prst="line">
                <a:avLst/>
              </a:prstGeom>
              <a:ln w="28575">
                <a:solidFill>
                  <a:srgbClr val="000099"/>
                </a:solidFill>
                <a:tailEnd type="triangle" w="med" len="med"/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38" name=""/>
              <p:cNvSpPr/>
              <p:nvPr/>
            </p:nvSpPr>
            <p:spPr>
              <a:xfrm>
                <a:off x="590" y="0"/>
                <a:ext cx="363" cy="0"/>
              </a:xfrm>
              <a:prstGeom prst="line">
                <a:avLst/>
              </a:prstGeom>
              <a:ln w="28575">
                <a:solidFill>
                  <a:srgbClr val="000099"/>
                </a:solidFill>
                <a:tailEnd type="triangle" w="med" len="med"/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39" name=""/>
              <p:cNvSpPr/>
              <p:nvPr/>
            </p:nvSpPr>
            <p:spPr>
              <a:xfrm>
                <a:off x="1180" y="0"/>
                <a:ext cx="363" cy="0"/>
              </a:xfrm>
              <a:prstGeom prst="line">
                <a:avLst/>
              </a:prstGeom>
              <a:ln w="28575">
                <a:solidFill>
                  <a:srgbClr val="000099"/>
                </a:solidFill>
                <a:tailEnd type="triangle" w="med" len="med"/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</p:grpSp>
      </p:grpSp>
      <p:sp>
        <p:nvSpPr>
          <p:cNvPr id="40" name=""/>
          <p:cNvSpPr/>
          <p:nvPr/>
        </p:nvSpPr>
        <p:spPr>
          <a:xfrm flipH="1">
            <a:off x="3306762" y="3462337"/>
            <a:ext cx="2374900" cy="2305050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1" name=""/>
          <p:cNvSpPr/>
          <p:nvPr/>
        </p:nvSpPr>
        <p:spPr>
          <a:xfrm flipH="1" flipV="1">
            <a:off x="4656137" y="2420937"/>
            <a:ext cx="3762375" cy="3702050"/>
          </a:xfrm>
          <a:prstGeom prst="line">
            <a:avLst/>
          </a:prstGeom>
          <a:ln w="57150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2" name=""/>
          <p:cNvSpPr/>
          <p:nvPr/>
        </p:nvSpPr>
        <p:spPr>
          <a:xfrm>
            <a:off x="8655050" y="5589587"/>
            <a:ext cx="184150" cy="36671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endParaRPr/>
          </a:p>
        </p:txBody>
      </p:sp>
      <p:grpSp>
        <p:nvGrpSpPr>
          <p:cNvPr id="43" name=""/>
          <p:cNvGrpSpPr/>
          <p:nvPr/>
        </p:nvGrpSpPr>
        <p:grpSpPr>
          <a:xfrm>
            <a:off x="3059112" y="3632200"/>
            <a:ext cx="5618162" cy="2641600"/>
            <a:chOff x="0" y="0"/>
            <a:chExt cx="3539" cy="1664"/>
          </a:xfrm>
        </p:grpSpPr>
        <p:sp>
          <p:nvSpPr>
            <p:cNvPr id="44" name=""/>
            <p:cNvSpPr/>
            <p:nvPr/>
          </p:nvSpPr>
          <p:spPr>
            <a:xfrm>
              <a:off x="1927" y="2288"/>
              <a:ext cx="3539" cy="166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5" name=""/>
            <p:cNvSpPr/>
            <p:nvPr/>
          </p:nvSpPr>
          <p:spPr>
            <a:xfrm>
              <a:off x="3085" y="1414"/>
              <a:ext cx="454" cy="250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000" b="1">
                  <a:solidFill>
                    <a:srgbClr val="000000"/>
                  </a:solidFill>
                  <a:latin typeface="微软雅黑"/>
                </a:rPr>
                <a:t>l</a:t>
              </a:r>
              <a:endParaRPr/>
            </a:p>
          </p:txBody>
        </p:sp>
        <p:sp>
          <p:nvSpPr>
            <p:cNvPr id="46" name=""/>
            <p:cNvSpPr/>
            <p:nvPr/>
          </p:nvSpPr>
          <p:spPr>
            <a:xfrm>
              <a:off x="0" y="1345"/>
              <a:ext cx="454" cy="250"/>
            </a:xfrm>
            <a:prstGeom prst="rect">
              <a:avLst/>
            </a:prstGeom>
            <a:solidFill>
              <a:schemeClr val="bg1"/>
            </a:solidFill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000" b="1">
                  <a:solidFill>
                    <a:srgbClr val="000000"/>
                  </a:solidFill>
                  <a:latin typeface="微软雅黑"/>
                </a:rPr>
                <a:t>M</a:t>
              </a:r>
              <a:endParaRPr/>
            </a:p>
          </p:txBody>
        </p:sp>
        <p:sp>
          <p:nvSpPr>
            <p:cNvPr id="47" name=""/>
            <p:cNvSpPr/>
            <p:nvPr/>
          </p:nvSpPr>
          <p:spPr>
            <a:xfrm>
              <a:off x="1588" y="0"/>
              <a:ext cx="181" cy="250"/>
            </a:xfrm>
            <a:prstGeom prst="rect">
              <a:avLst/>
            </a:prstGeom>
            <a:solidFill>
              <a:schemeClr val="bg1"/>
            </a:solidFill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000" b="1">
                  <a:solidFill>
                    <a:srgbClr val="000000"/>
                  </a:solidFill>
                  <a:latin typeface="微软雅黑"/>
                </a:rPr>
                <a:t>N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2" grpId="0" animBg="1"/>
      <p:bldP spid="24" grpId="0" animBg="1"/>
      <p:bldP spid="27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539750" y="-2401887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250825" y="1341437"/>
            <a:ext cx="9036050" cy="6364287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90000"/>
              </a:lnSpc>
              <a:buNone/>
            </a:pPr>
            <a:endParaRPr lang="zh-CN" sz="2000">
              <a:solidFill>
                <a:srgbClr val="000000"/>
              </a:solidFill>
              <a:latin typeface="微软雅黑"/>
            </a:endParaRPr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证明：在直线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OA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 上另外任取一点G，连接</a:t>
            </a:r>
            <a:r>
              <a:rPr lang="zh-CN" sz="1800" b="1">
                <a:solidFill>
                  <a:srgbClr val="000000"/>
                </a:solidFill>
                <a:latin typeface="微软雅黑"/>
              </a:rPr>
              <a:t>…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∵点F,点C关于直线OA对称，点G.M在OA上，∴GF=GC,FM=CM,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  同理HD=HE，ND=NE,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endParaRPr lang="zh-CN" sz="2400" b="1">
              <a:solidFill>
                <a:srgbClr val="000000"/>
              </a:solidFill>
              <a:latin typeface="微软雅黑"/>
            </a:endParaRPr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∴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CM+MN+ND=FM+MN+NE=FE,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微软雅黑"/>
              </a:rPr>
              <a:t>CG+GH+HD=FG+GH+HE,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在四边形EFGH中，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微软雅黑"/>
              </a:rPr>
              <a:t>∵FG+GH+HE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＞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FE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（两点之间，线段最短），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zh-CN" sz="2400" b="1">
                <a:solidFill>
                  <a:srgbClr val="FF0066"/>
                </a:solidFill>
                <a:latin typeface="微软雅黑"/>
              </a:rPr>
              <a:t>即</a:t>
            </a:r>
            <a:r>
              <a:rPr lang="zh-CN" sz="2400" b="1">
                <a:solidFill>
                  <a:srgbClr val="03C328"/>
                </a:solidFill>
                <a:latin typeface="微软雅黑"/>
              </a:rPr>
              <a:t>CG+GH+HD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＞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CM+MN+ND</a:t>
            </a:r>
            <a:br>
              <a:rPr lang="zh-CN" sz="2400" b="1">
                <a:solidFill>
                  <a:srgbClr val="000000"/>
                </a:solidFill>
                <a:latin typeface="微软雅黑"/>
              </a:rPr>
            </a:br>
            <a:r>
              <a:rPr lang="zh-CN" sz="2400" b="1">
                <a:solidFill>
                  <a:srgbClr val="000000"/>
                </a:solidFill>
                <a:latin typeface="微软雅黑"/>
              </a:rPr>
              <a:t>即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CM+MN+ND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最短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endParaRPr lang="zh-CN" sz="2400">
              <a:solidFill>
                <a:srgbClr val="000000"/>
              </a:solidFill>
              <a:latin typeface="微软雅黑"/>
            </a:endParaRPr>
          </a:p>
          <a:p>
            <a:pPr indent="-342900" algn="l" defTabSz="914400">
              <a:lnSpc>
                <a:spcPct val="90000"/>
              </a:lnSpc>
            </a:pPr>
            <a:endParaRPr lang="zh-CN" sz="2000">
              <a:solidFill>
                <a:srgbClr val="000000"/>
              </a:solidFill>
              <a:latin typeface="微软雅黑"/>
            </a:endParaRPr>
          </a:p>
        </p:txBody>
      </p:sp>
      <p:grpSp>
        <p:nvGrpSpPr>
          <p:cNvPr id="6" name=""/>
          <p:cNvGrpSpPr/>
          <p:nvPr/>
        </p:nvGrpSpPr>
        <p:grpSpPr>
          <a:xfrm>
            <a:off x="4752975" y="2781300"/>
            <a:ext cx="4391025" cy="3106737"/>
            <a:chOff x="0" y="0"/>
            <a:chExt cx="2766" cy="1957"/>
          </a:xfrm>
        </p:grpSpPr>
        <p:sp>
          <p:nvSpPr>
            <p:cNvPr id="7" name=""/>
            <p:cNvSpPr/>
            <p:nvPr/>
          </p:nvSpPr>
          <p:spPr>
            <a:xfrm>
              <a:off x="2994" y="1752"/>
              <a:ext cx="2766" cy="195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544" y="0"/>
              <a:ext cx="45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F</a:t>
              </a:r>
              <a:endParaRPr/>
            </a:p>
          </p:txBody>
        </p:sp>
        <p:grpSp>
          <p:nvGrpSpPr>
            <p:cNvPr id="9" name=""/>
            <p:cNvGrpSpPr/>
            <p:nvPr/>
          </p:nvGrpSpPr>
          <p:grpSpPr>
            <a:xfrm>
              <a:off x="0" y="226"/>
              <a:ext cx="2766" cy="1731"/>
              <a:chOff x="0" y="0"/>
              <a:chExt cx="2766" cy="1731"/>
            </a:xfrm>
          </p:grpSpPr>
          <p:sp>
            <p:nvSpPr>
              <p:cNvPr id="10" name=""/>
              <p:cNvSpPr/>
              <p:nvPr/>
            </p:nvSpPr>
            <p:spPr>
              <a:xfrm rot="0">
                <a:off x="0" y="226"/>
                <a:ext cx="2766" cy="1731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 rot="0">
                <a:off x="284" y="296"/>
                <a:ext cx="1610" cy="11"/>
              </a:xfrm>
              <a:custGeom>
                <a:cxnLst>
                  <a:cxn ang="0">
                    <a:pos x="0" y="11"/>
                  </a:cxn>
                  <a:cxn ang="0">
                    <a:pos x="1610" y="0"/>
                  </a:cxn>
                </a:cxnLst>
                <a:rect l="0" t="0" r="r" b="b"/>
                <a:pathLst>
                  <a:path w="1610" h="11">
                    <a:moveTo>
                      <a:pt x="0" y="11"/>
                    </a:moveTo>
                    <a:lnTo>
                      <a:pt x="1610" y="0"/>
                    </a:lnTo>
                  </a:path>
                </a:pathLst>
              </a:custGeom>
              <a:ln w="107950">
                <a:solidFill>
                  <a:srgbClr val="008000"/>
                </a:solidFill>
              </a:ln>
            </p:spPr>
            <p:txBody>
              <a:bodyPr wrap="square" anchor="t"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 rot="0">
                <a:off x="1866" y="296"/>
                <a:ext cx="44" cy="1428"/>
              </a:xfrm>
              <a:custGeom>
                <a:cxnLst>
                  <a:cxn ang="0">
                    <a:pos x="0" y="0"/>
                  </a:cxn>
                  <a:cxn ang="0">
                    <a:pos x="27" y="3072"/>
                  </a:cxn>
                </a:cxnLst>
                <a:rect l="0" t="0" r="r" b="b"/>
                <a:pathLst>
                  <a:path w="27" h="3072">
                    <a:moveTo>
                      <a:pt x="0" y="0"/>
                    </a:moveTo>
                    <a:lnTo>
                      <a:pt x="27" y="3072"/>
                    </a:lnTo>
                  </a:path>
                </a:pathLst>
              </a:custGeom>
              <a:ln w="76200">
                <a:solidFill>
                  <a:srgbClr val="000000"/>
                </a:solidFill>
              </a:ln>
            </p:spPr>
            <p:txBody>
              <a:bodyPr wrap="square" anchor="t"/>
              <a:lstStyle/>
              <a:p>
                <a:pPr algn="ctr" fontAlgn="auto"/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0" y="182"/>
                <a:ext cx="169" cy="249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1897" y="46"/>
                <a:ext cx="322" cy="25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indent="0" algn="just" defTabSz="914400"/>
                <a:r>
                  <a:rPr lang="en-US" sz="2400" b="1">
                    <a:solidFill>
                      <a:srgbClr val="000000"/>
                    </a:solidFill>
                    <a:latin typeface="Times New Roman"/>
                  </a:rPr>
                  <a:t>O</a:t>
                </a:r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571" y="1357"/>
                <a:ext cx="519" cy="37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B</a:t>
                </a:r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>
                <a:off x="589" y="409"/>
                <a:ext cx="422" cy="31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endParaRPr/>
              </a:p>
            </p:txBody>
          </p:sp>
          <p:sp>
            <p:nvSpPr>
              <p:cNvPr id="17" name=""/>
              <p:cNvSpPr/>
              <p:nvPr/>
            </p:nvSpPr>
            <p:spPr>
              <a:xfrm>
                <a:off x="1139" y="920"/>
                <a:ext cx="504" cy="3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just" defTabSz="914400"/>
                <a:r>
                  <a:rPr lang="en-US" sz="2800" b="1">
                    <a:solidFill>
                      <a:srgbClr val="000000"/>
                    </a:solidFill>
                    <a:latin typeface="Times New Roman"/>
                  </a:rPr>
                  <a:t>D  </a:t>
                </a:r>
                <a:r>
                  <a:rPr lang="en-US" sz="100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/>
                  </a:rPr>
                  <a:t>·</a:t>
                </a:r>
                <a:endParaRPr/>
              </a:p>
            </p:txBody>
          </p:sp>
          <p:sp>
            <p:nvSpPr>
              <p:cNvPr id="18" name=""/>
              <p:cNvSpPr/>
              <p:nvPr/>
            </p:nvSpPr>
            <p:spPr>
              <a:xfrm>
                <a:off x="589" y="409"/>
                <a:ext cx="590" cy="44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· </a:t>
                </a:r>
                <a:r>
                  <a:rPr lang="en-US" sz="2800">
                    <a:solidFill>
                      <a:srgbClr val="000000"/>
                    </a:solidFill>
                    <a:latin typeface="Times New Roman"/>
                  </a:rPr>
                  <a:t>C</a:t>
                </a:r>
                <a:endParaRPr/>
              </a:p>
            </p:txBody>
          </p:sp>
          <p:sp>
            <p:nvSpPr>
              <p:cNvPr id="19" name=""/>
              <p:cNvSpPr/>
              <p:nvPr/>
            </p:nvSpPr>
            <p:spPr>
              <a:xfrm flipV="1">
                <a:off x="680" y="0"/>
                <a:ext cx="0" cy="635"/>
              </a:xfrm>
              <a:prstGeom prst="line">
                <a:avLst/>
              </a:prstGeom>
              <a:ln w="38100" cap="rnd">
                <a:solidFill>
                  <a:srgbClr val="000000"/>
                </a:solidFill>
                <a:prstDash val="sysDot"/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0" name=""/>
              <p:cNvSpPr/>
              <p:nvPr/>
            </p:nvSpPr>
            <p:spPr>
              <a:xfrm rot="0">
                <a:off x="1360" y="1053"/>
                <a:ext cx="1058" cy="36"/>
              </a:xfrm>
              <a:custGeom>
                <a:cxnLst>
                  <a:cxn ang="0">
                    <a:pos x="0" y="36"/>
                  </a:cxn>
                  <a:cxn ang="0">
                    <a:pos x="1058" y="0"/>
                  </a:cxn>
                </a:cxnLst>
                <a:rect l="0" t="0" r="r" b="b"/>
                <a:pathLst>
                  <a:path w="1058" h="36">
                    <a:moveTo>
                      <a:pt x="0" y="36"/>
                    </a:moveTo>
                    <a:lnTo>
                      <a:pt x="1058" y="0"/>
                    </a:lnTo>
                  </a:path>
                </a:pathLst>
              </a:custGeom>
              <a:ln w="38100" cap="rnd">
                <a:solidFill>
                  <a:srgbClr val="000000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21" name=""/>
              <p:cNvSpPr/>
              <p:nvPr/>
            </p:nvSpPr>
            <p:spPr>
              <a:xfrm>
                <a:off x="680" y="0"/>
                <a:ext cx="1724" cy="1044"/>
              </a:xfrm>
              <a:prstGeom prst="line">
                <a:avLst/>
              </a:prstGeom>
              <a:ln w="38100">
                <a:solidFill>
                  <a:srgbClr val="FF0066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2" name=""/>
              <p:cNvSpPr/>
              <p:nvPr/>
            </p:nvSpPr>
            <p:spPr>
              <a:xfrm flipH="1">
                <a:off x="680" y="318"/>
                <a:ext cx="544" cy="317"/>
              </a:xfrm>
              <a:prstGeom prst="line">
                <a:avLst/>
              </a:prstGeom>
              <a:ln w="38100">
                <a:solidFill>
                  <a:srgbClr val="FF0066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3" name=""/>
              <p:cNvSpPr/>
              <p:nvPr/>
            </p:nvSpPr>
            <p:spPr>
              <a:xfrm flipH="1">
                <a:off x="1360" y="726"/>
                <a:ext cx="499" cy="363"/>
              </a:xfrm>
              <a:prstGeom prst="line">
                <a:avLst/>
              </a:prstGeom>
              <a:ln w="38100">
                <a:solidFill>
                  <a:srgbClr val="FF0066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4" name=""/>
              <p:cNvSpPr/>
              <p:nvPr/>
            </p:nvSpPr>
            <p:spPr>
              <a:xfrm>
                <a:off x="1859" y="726"/>
                <a:ext cx="545" cy="318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5" name=""/>
              <p:cNvSpPr/>
              <p:nvPr/>
            </p:nvSpPr>
            <p:spPr>
              <a:xfrm rot="0">
                <a:off x="680" y="0"/>
                <a:ext cx="514" cy="324"/>
              </a:xfrm>
              <a:custGeom>
                <a:cxnLst>
                  <a:cxn ang="0">
                    <a:pos x="0" y="0"/>
                  </a:cxn>
                  <a:cxn ang="0">
                    <a:pos x="514" y="324"/>
                  </a:cxn>
                </a:cxnLst>
                <a:rect l="0" t="0" r="r" b="b"/>
                <a:pathLst>
                  <a:path w="514" h="324">
                    <a:moveTo>
                      <a:pt x="0" y="0"/>
                    </a:moveTo>
                    <a:lnTo>
                      <a:pt x="514" y="324"/>
                    </a:lnTo>
                  </a:path>
                </a:pathLst>
              </a:custGeom>
              <a:ln w="38100" cap="flat">
                <a:solidFill>
                  <a:srgbClr val="000000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358" y="953"/>
                <a:ext cx="408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E</a:t>
                </a:r>
                <a:endParaRPr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1088" y="46"/>
                <a:ext cx="453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M</a:t>
                </a:r>
                <a:endParaRPr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1905" y="545"/>
                <a:ext cx="454" cy="288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N</a:t>
                </a:r>
                <a:endParaRPr/>
              </a:p>
            </p:txBody>
          </p:sp>
          <p:sp>
            <p:nvSpPr>
              <p:cNvPr id="29" name=""/>
              <p:cNvSpPr/>
              <p:nvPr/>
            </p:nvSpPr>
            <p:spPr>
              <a:xfrm rot="0">
                <a:off x="680" y="313"/>
                <a:ext cx="1030" cy="345"/>
              </a:xfrm>
              <a:custGeom>
                <a:cxnLst>
                  <a:cxn ang="0">
                    <a:pos x="1030" y="0"/>
                  </a:cxn>
                  <a:cxn ang="0">
                    <a:pos x="0" y="345"/>
                  </a:cxn>
                </a:cxnLst>
                <a:rect l="0" t="0" r="r" b="b"/>
                <a:pathLst>
                  <a:path w="1030" h="345">
                    <a:moveTo>
                      <a:pt x="1030" y="0"/>
                    </a:moveTo>
                    <a:lnTo>
                      <a:pt x="0" y="345"/>
                    </a:lnTo>
                  </a:path>
                </a:pathLst>
              </a:custGeom>
              <a:ln w="38100" cap="flat">
                <a:solidFill>
                  <a:srgbClr val="03C328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0" name=""/>
              <p:cNvSpPr/>
              <p:nvPr/>
            </p:nvSpPr>
            <p:spPr>
              <a:xfrm rot="0">
                <a:off x="1710" y="307"/>
                <a:ext cx="170" cy="154"/>
              </a:xfrm>
              <a:custGeom>
                <a:cxnLst>
                  <a:cxn ang="0">
                    <a:pos x="0" y="0"/>
                  </a:cxn>
                  <a:cxn ang="0">
                    <a:pos x="170" y="154"/>
                  </a:cxn>
                </a:cxnLst>
                <a:rect l="0" t="0" r="r" b="b"/>
                <a:pathLst>
                  <a:path w="170" h="154">
                    <a:moveTo>
                      <a:pt x="0" y="0"/>
                    </a:moveTo>
                    <a:lnTo>
                      <a:pt x="170" y="154"/>
                    </a:lnTo>
                  </a:path>
                </a:pathLst>
              </a:custGeom>
              <a:ln w="38100" cap="flat">
                <a:solidFill>
                  <a:srgbClr val="03C328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1" name=""/>
              <p:cNvSpPr/>
              <p:nvPr/>
            </p:nvSpPr>
            <p:spPr>
              <a:xfrm rot="0">
                <a:off x="1348" y="454"/>
                <a:ext cx="512" cy="632"/>
              </a:xfrm>
              <a:custGeom>
                <a:cxnLst>
                  <a:cxn ang="0">
                    <a:pos x="512" y="0"/>
                  </a:cxn>
                  <a:cxn ang="0">
                    <a:pos x="0" y="632"/>
                  </a:cxn>
                </a:cxnLst>
                <a:rect l="0" t="0" r="r" b="b"/>
                <a:pathLst>
                  <a:path w="512" h="632">
                    <a:moveTo>
                      <a:pt x="512" y="0"/>
                    </a:moveTo>
                    <a:lnTo>
                      <a:pt x="0" y="632"/>
                    </a:lnTo>
                  </a:path>
                </a:pathLst>
              </a:custGeom>
              <a:ln w="38100" cap="flat">
                <a:solidFill>
                  <a:srgbClr val="03C328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2" name=""/>
              <p:cNvSpPr/>
              <p:nvPr/>
            </p:nvSpPr>
            <p:spPr>
              <a:xfrm rot="0">
                <a:off x="680" y="0"/>
                <a:ext cx="1041" cy="324"/>
              </a:xfrm>
              <a:custGeom>
                <a:cxnLst>
                  <a:cxn ang="0">
                    <a:pos x="0" y="0"/>
                  </a:cxn>
                  <a:cxn ang="0">
                    <a:pos x="1041" y="324"/>
                  </a:cxn>
                </a:cxnLst>
                <a:rect l="0" t="0" r="r" b="b"/>
                <a:pathLst>
                  <a:path w="1041" h="324">
                    <a:moveTo>
                      <a:pt x="0" y="0"/>
                    </a:moveTo>
                    <a:lnTo>
                      <a:pt x="1041" y="324"/>
                    </a:lnTo>
                  </a:path>
                </a:pathLst>
              </a:custGeom>
              <a:ln w="38100" cap="rnd">
                <a:solidFill>
                  <a:srgbClr val="03C328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3" name=""/>
              <p:cNvSpPr/>
              <p:nvPr/>
            </p:nvSpPr>
            <p:spPr>
              <a:xfrm rot="0">
                <a:off x="1859" y="454"/>
                <a:ext cx="590" cy="635"/>
              </a:xfrm>
              <a:custGeom>
                <a:cxnLst>
                  <a:cxn ang="0">
                    <a:pos x="0" y="0"/>
                  </a:cxn>
                  <a:cxn ang="0">
                    <a:pos x="548" y="588"/>
                  </a:cxn>
                  <a:cxn ang="0">
                    <a:pos x="590" y="635"/>
                  </a:cxn>
                </a:cxnLst>
                <a:rect l="0" t="0" r="r" b="b"/>
                <a:pathLst>
                  <a:path w="590" h="635">
                    <a:moveTo>
                      <a:pt x="0" y="0"/>
                    </a:moveTo>
                    <a:lnTo>
                      <a:pt x="548" y="588"/>
                    </a:lnTo>
                    <a:lnTo>
                      <a:pt x="590" y="635"/>
                    </a:lnTo>
                  </a:path>
                </a:pathLst>
              </a:custGeom>
              <a:ln w="38100" cap="rnd">
                <a:solidFill>
                  <a:srgbClr val="03C328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</p:grpSp>
        <p:sp>
          <p:nvSpPr>
            <p:cNvPr id="34" name=""/>
            <p:cNvSpPr/>
            <p:nvPr/>
          </p:nvSpPr>
          <p:spPr>
            <a:xfrm>
              <a:off x="1587" y="226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G</a:t>
              </a:r>
              <a:endParaRPr/>
            </a:p>
          </p:txBody>
        </p:sp>
        <p:sp>
          <p:nvSpPr>
            <p:cNvPr id="35" name=""/>
            <p:cNvSpPr/>
            <p:nvPr/>
          </p:nvSpPr>
          <p:spPr>
            <a:xfrm>
              <a:off x="1859" y="544"/>
              <a:ext cx="45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H</a:t>
              </a:r>
              <a:endParaRPr/>
            </a:p>
          </p:txBody>
        </p:sp>
      </p:grp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755650" y="0"/>
            <a:ext cx="7981950" cy="12192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</a:rPr>
              <a:t>(Ⅲ)一点在两相交直线内部</a:t>
            </a:r>
            <a:endParaRPr/>
          </a:p>
        </p:txBody>
      </p:sp>
      <p:sp>
        <p:nvSpPr>
          <p:cNvPr id="5" name=""/>
          <p:cNvSpPr/>
          <p:nvPr>
            <p:ph idx="1"/>
          </p:nvPr>
        </p:nvSpPr>
        <p:spPr>
          <a:xfrm>
            <a:off x="-106362" y="1169987"/>
            <a:ext cx="8194675" cy="197167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buNone/>
            </a:pPr>
            <a:endParaRPr lang="en-US" sz="2400" b="1">
              <a:solidFill>
                <a:srgbClr val="0000ff"/>
              </a:solidFill>
              <a:latin typeface="微软雅黑"/>
            </a:endParaRPr>
          </a:p>
          <a:p>
            <a:pPr indent="-342900" algn="l" defTabSz="914400">
              <a:buNone/>
            </a:pPr>
            <a:r>
              <a:rPr lang="en-US" sz="2400" b="1">
                <a:solidFill>
                  <a:srgbClr val="000000"/>
                </a:solidFill>
                <a:latin typeface="Times New Roman"/>
              </a:rPr>
              <a:t>已知：如图A是锐角∠MON内部任意一点，在∠MON的两边OM，ON上各取一点B，C，组成三角形，使三角形周长最小.</a:t>
            </a:r>
            <a:endParaRPr/>
          </a:p>
          <a:p>
            <a:pPr indent="-342900" algn="l" defTabSz="914400"/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58"/>
          <a:srcRect/>
          <a:stretch>
            <a:fillRect/>
          </a:stretch>
        </p:blipFill>
        <p:spPr>
          <a:xfrm>
            <a:off x="1979612" y="4076700"/>
            <a:ext cx="2300287" cy="1785937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/>
        </p:nvSpPr>
        <p:spPr>
          <a:xfrm>
            <a:off x="2555875" y="5084762"/>
            <a:ext cx="287337" cy="50482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 flipH="1">
            <a:off x="2843212" y="5084762"/>
            <a:ext cx="288925" cy="504825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 flipH="1">
            <a:off x="2555875" y="5084762"/>
            <a:ext cx="576262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2124075" y="4868862"/>
            <a:ext cx="287337" cy="3667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2700337" y="5661025"/>
            <a:ext cx="358775" cy="3667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11" name=""/>
          <p:cNvSpPr/>
          <p:nvPr/>
        </p:nvSpPr>
        <p:spPr>
          <a:xfrm flipH="1" flipV="1">
            <a:off x="2268537" y="4652962"/>
            <a:ext cx="287337" cy="431800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>
            <a:off x="2843212" y="5589587"/>
            <a:ext cx="288925" cy="503237"/>
          </a:xfrm>
          <a:prstGeom prst="line">
            <a:avLst/>
          </a:prstGeom>
          <a:ln w="28575"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>
            <a:off x="2124075" y="4221162"/>
            <a:ext cx="431800" cy="396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000" b="1">
                <a:solidFill>
                  <a:srgbClr val="000000"/>
                </a:solidFill>
                <a:latin typeface="Times New Roman"/>
              </a:rPr>
              <a:t>D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3132137" y="6021387"/>
            <a:ext cx="504825" cy="396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000" b="1">
                <a:solidFill>
                  <a:srgbClr val="000000"/>
                </a:solidFill>
                <a:latin typeface="Times New Roman"/>
              </a:rPr>
              <a:t>E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95287" y="2908300"/>
            <a:ext cx="7056437" cy="13843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FF0000"/>
                </a:solidFill>
                <a:latin typeface="黑体"/>
              </a:rPr>
              <a:t>分析：当AB、BC和AC三条边的长度恰好能够体现在一条直线上时，三角形的周长最小</a:t>
            </a:r>
            <a:endParaRPr/>
          </a:p>
          <a:p>
            <a:pPr indent="0" algn="l" defTabSz="914400"/>
            <a:r>
              <a:rPr lang="zh-CN" sz="1800" b="1">
                <a:solidFill>
                  <a:srgbClr val="FF0000"/>
                </a:solidFill>
                <a:latin typeface="微软雅黑"/>
              </a:rPr>
              <a:t> </a:t>
            </a:r>
            <a:endParaRPr/>
          </a:p>
          <a:p>
            <a:pPr indent="0" algn="l" defTabSz="914400"/>
            <a:endParaRPr lang="zh-CN" sz="1800">
              <a:solidFill>
                <a:srgbClr val="000000"/>
              </a:solidFill>
              <a:latin typeface="微软雅黑"/>
            </a:endParaRPr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755650" y="0"/>
            <a:ext cx="7981950" cy="12192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</a:rPr>
              <a:t>(Ⅲ)一点在两相交直线内部</a:t>
            </a:r>
            <a:endParaRPr/>
          </a:p>
        </p:txBody>
      </p:sp>
      <p:sp>
        <p:nvSpPr>
          <p:cNvPr id="5" name=""/>
          <p:cNvSpPr/>
          <p:nvPr>
            <p:ph idx="1"/>
          </p:nvPr>
        </p:nvSpPr>
        <p:spPr>
          <a:xfrm>
            <a:off x="-106362" y="1169987"/>
            <a:ext cx="8194675" cy="197167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buNone/>
            </a:pPr>
            <a:endParaRPr lang="en-US" sz="2400" b="1">
              <a:solidFill>
                <a:srgbClr val="0000ff"/>
              </a:solidFill>
              <a:latin typeface="微软雅黑"/>
            </a:endParaRPr>
          </a:p>
          <a:p>
            <a:pPr indent="-342900" algn="l" defTabSz="914400">
              <a:buNone/>
            </a:pPr>
            <a:r>
              <a:rPr lang="en-US" sz="2400" b="1">
                <a:solidFill>
                  <a:srgbClr val="000000"/>
                </a:solidFill>
                <a:latin typeface="Times New Roman"/>
              </a:rPr>
              <a:t>已知：如图A是锐角∠MON内部任意一点，在∠MON的两边OM，ON上各取一点B，C，组成三角形，使三角形周长最小.</a:t>
            </a:r>
            <a:endParaRPr/>
          </a:p>
          <a:p>
            <a:pPr indent="-342900" algn="l" defTabSz="914400"/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sp>
        <p:nvSpPr>
          <p:cNvPr id="6" name=""/>
          <p:cNvSpPr/>
          <p:nvPr/>
        </p:nvSpPr>
        <p:spPr>
          <a:xfrm>
            <a:off x="4284662" y="3400425"/>
            <a:ext cx="4391025" cy="15700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微软雅黑"/>
              </a:rPr>
              <a:t>分别作点A关于OM，ON的对称点A′，A″；连接A′，A″，分别交OM，ON于点B、点C，则点B、点C即为所求</a:t>
            </a:r>
            <a:endParaRPr/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60"/>
          <a:srcRect/>
          <a:stretch>
            <a:fillRect/>
          </a:stretch>
        </p:blipFill>
        <p:spPr>
          <a:xfrm>
            <a:off x="323850" y="3141662"/>
            <a:ext cx="3722687" cy="3128962"/>
          </a:xfrm>
          <a:prstGeom prst="rect">
            <a:avLst/>
          </a:prstGeom>
          <a:noFill/>
          <a:ln/>
        </p:spPr>
      </p:pic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468312" y="-124936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0" y="115887"/>
            <a:ext cx="7667625" cy="59055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FF0000"/>
                </a:solidFill>
                <a:latin typeface="宋体"/>
              </a:rPr>
              <a:t>3.某班举行晚会，桌子摆成两直条(如图中的AO，BO)，AO桌面上摆满了桔子，OB桌面上摆满了糖果，坐在C处的学生小明先拿桔子再拿糖果，然后回到座位，请你帮助他设计一条行走路线，使其所走的总路程最短？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1800">
                <a:solidFill>
                  <a:srgbClr val="000000"/>
                </a:solidFill>
                <a:latin typeface="微软雅黑"/>
              </a:rPr>
              <a:t>　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400" b="1">
                <a:solidFill>
                  <a:srgbClr val="FF3300"/>
                </a:solidFill>
                <a:latin typeface="微软雅黑"/>
              </a:rPr>
              <a:t>作法：1.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作点C关于直线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 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>
                <a:solidFill>
                  <a:srgbClr val="000000"/>
                </a:solidFill>
                <a:latin typeface="微软雅黑"/>
              </a:rPr>
              <a:t>         OA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 的  对称点点D,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400" b="1">
                <a:solidFill>
                  <a:srgbClr val="FF3300"/>
                </a:solidFill>
                <a:latin typeface="微软雅黑"/>
              </a:rPr>
              <a:t>    2.  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作点C关于直线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 OB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0000"/>
                </a:solidFill>
                <a:latin typeface="微软雅黑"/>
              </a:rPr>
              <a:t>        的对称点点E,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0000"/>
                </a:solidFill>
                <a:latin typeface="微软雅黑"/>
              </a:rPr>
              <a:t>   </a:t>
            </a:r>
            <a:r>
              <a:rPr lang="en-US" sz="2800" b="1">
                <a:solidFill>
                  <a:srgbClr val="FF0066"/>
                </a:solidFill>
                <a:latin typeface="微软雅黑"/>
              </a:rPr>
              <a:t>3</a:t>
            </a:r>
            <a:r>
              <a:rPr lang="en-US" sz="2800" b="1">
                <a:solidFill>
                  <a:srgbClr val="000000"/>
                </a:solidFill>
                <a:latin typeface="微软雅黑"/>
              </a:rPr>
              <a:t>.连接DE分别交直线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OA.OB于点M.N，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>
                <a:solidFill>
                  <a:srgbClr val="000000"/>
                </a:solidFill>
                <a:latin typeface="微软雅黑"/>
              </a:rPr>
              <a:t>则</a:t>
            </a:r>
            <a:r>
              <a:rPr lang="en-US" sz="2800">
                <a:solidFill>
                  <a:srgbClr val="FF0066"/>
                </a:solidFill>
                <a:latin typeface="微软雅黑"/>
              </a:rPr>
              <a:t>CM+MN+CN</a:t>
            </a:r>
            <a:r>
              <a:rPr lang="en-US" sz="2800">
                <a:solidFill>
                  <a:srgbClr val="000000"/>
                </a:solidFill>
                <a:latin typeface="微软雅黑"/>
              </a:rPr>
              <a:t>最短</a:t>
            </a:r>
            <a:endParaRPr/>
          </a:p>
          <a:p>
            <a:pPr indent="-342900" algn="l" defTabSz="914400">
              <a:lnSpc>
                <a:spcPct val="90000"/>
              </a:lnSpc>
            </a:pPr>
            <a:endParaRPr lang="en-US" sz="1600">
              <a:solidFill>
                <a:srgbClr val="000000"/>
              </a:solidFill>
              <a:latin typeface="微软雅黑"/>
            </a:endParaRPr>
          </a:p>
        </p:txBody>
      </p:sp>
      <p:sp>
        <p:nvSpPr>
          <p:cNvPr id="6" name=""/>
          <p:cNvSpPr/>
          <p:nvPr/>
        </p:nvSpPr>
        <p:spPr>
          <a:xfrm>
            <a:off x="6383337" y="3105150"/>
            <a:ext cx="1566862" cy="136525"/>
          </a:xfrm>
          <a:custGeom>
            <a:cxnLst>
              <a:cxn ang="0">
                <a:pos x="0" y="216"/>
              </a:cxn>
              <a:cxn ang="0">
                <a:pos x="2469" y="0"/>
              </a:cxn>
            </a:cxnLst>
            <a:rect l="0" t="0" r="r" b="b"/>
            <a:pathLst>
              <a:path w="2469" h="216">
                <a:moveTo>
                  <a:pt x="0" y="216"/>
                </a:moveTo>
                <a:lnTo>
                  <a:pt x="2469" y="0"/>
                </a:lnTo>
              </a:path>
            </a:pathLst>
          </a:custGeom>
          <a:ln w="107950">
            <a:solidFill>
              <a:srgbClr val="000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7475537" y="3095625"/>
            <a:ext cx="474662" cy="1593850"/>
          </a:xfrm>
          <a:custGeom>
            <a:cxnLst>
              <a:cxn ang="0">
                <a:pos x="414" y="0"/>
              </a:cxn>
              <a:cxn ang="0">
                <a:pos x="0" y="2256"/>
              </a:cxn>
            </a:cxnLst>
            <a:rect l="0" t="0" r="r" b="b"/>
            <a:pathLst>
              <a:path w="414" h="2256">
                <a:moveTo>
                  <a:pt x="414" y="0"/>
                </a:moveTo>
                <a:lnTo>
                  <a:pt x="0" y="2256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anchor="t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6156325" y="2906712"/>
            <a:ext cx="239712" cy="39687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indent="0" algn="just" defTabSz="914400"/>
            <a:r>
              <a:rPr lang="en-US" sz="1800">
                <a:solidFill>
                  <a:srgbClr val="000000"/>
                </a:solidFill>
                <a:latin typeface="Times New Roman"/>
              </a:rPr>
              <a:t>A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7950200" y="2708275"/>
            <a:ext cx="457200" cy="39687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indent="0" algn="just" defTabSz="914400"/>
            <a:r>
              <a:rPr lang="en-US" sz="1800">
                <a:solidFill>
                  <a:srgbClr val="000000"/>
                </a:solidFill>
                <a:latin typeface="Times New Roman"/>
              </a:rPr>
              <a:t>O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7475537" y="4492625"/>
            <a:ext cx="839787" cy="593725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/>
            <a:r>
              <a:rPr lang="en-US" sz="1800">
                <a:solidFill>
                  <a:srgbClr val="000000"/>
                </a:solidFill>
                <a:latin typeface="Times New Roman"/>
              </a:rPr>
              <a:t>B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6756400" y="3500437"/>
            <a:ext cx="600075" cy="39687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lvl="1" indent="0" algn="just"/>
            <a:r>
              <a:rPr lang="zh-CN">
                <a:latin typeface="Times New Roman"/>
              </a:rPr>
              <a:t>Ｃ</a:t>
            </a:r>
            <a:r>
              <a:rPr lang="zh-CN" b="1">
                <a:latin typeface="Times New Roman"/>
              </a:rPr>
              <a:t>.</a:t>
            </a:r>
            <a:r>
              <a:rPr lang="zh-CN">
                <a:latin typeface="Times New Roman"/>
              </a:rPr>
              <a:t> </a:t>
            </a:r>
            <a:r>
              <a:rPr lang="zh-CN" sz="2400">
                <a:latin typeface="Times New Roman"/>
              </a:rPr>
              <a:t>.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308850" y="4003675"/>
            <a:ext cx="679450" cy="247650"/>
          </a:xfrm>
          <a:custGeom>
            <a:cxnLst>
              <a:cxn ang="0">
                <a:pos x="0" y="0"/>
              </a:cxn>
              <a:cxn ang="0">
                <a:pos x="428" y="156"/>
              </a:cxn>
            </a:cxnLst>
            <a:rect l="0" t="0" r="r" b="b"/>
            <a:pathLst>
              <a:path w="428" h="156">
                <a:moveTo>
                  <a:pt x="0" y="0"/>
                </a:moveTo>
                <a:lnTo>
                  <a:pt x="428" y="156"/>
                </a:lnTo>
              </a:path>
            </a:pathLst>
          </a:custGeom>
          <a:ln w="38100" cap="rnd">
            <a:solidFill>
              <a:srgbClr val="FF0066"/>
            </a:solidFill>
            <a:prstDash val="sysDot"/>
          </a:ln>
        </p:spPr>
        <p:txBody>
          <a:bodyPr wrap="none" anchor="t"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 flipH="1" flipV="1">
            <a:off x="7164387" y="2420937"/>
            <a:ext cx="144462" cy="1582737"/>
          </a:xfrm>
          <a:prstGeom prst="line">
            <a:avLst/>
          </a:prstGeom>
          <a:ln w="38100" cap="rnd">
            <a:solidFill>
              <a:srgbClr val="FF0066"/>
            </a:solidFill>
            <a:prstDash val="sysDot"/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7164387" y="2492375"/>
            <a:ext cx="792162" cy="1728787"/>
          </a:xfrm>
          <a:prstGeom prst="line">
            <a:avLst/>
          </a:prstGeom>
          <a:ln w="3810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5" name=""/>
          <p:cNvSpPr/>
          <p:nvPr/>
        </p:nvSpPr>
        <p:spPr>
          <a:xfrm>
            <a:off x="7335837" y="3140075"/>
            <a:ext cx="119062" cy="876300"/>
          </a:xfrm>
          <a:custGeom>
            <a:cxnLst>
              <a:cxn ang="0">
                <a:pos x="75" y="0"/>
              </a:cxn>
              <a:cxn ang="0">
                <a:pos x="0" y="552"/>
              </a:cxn>
            </a:cxnLst>
            <a:rect l="0" t="0" r="r" b="b"/>
            <a:pathLst>
              <a:path w="75" h="552">
                <a:moveTo>
                  <a:pt x="75" y="0"/>
                </a:moveTo>
                <a:lnTo>
                  <a:pt x="0" y="552"/>
                </a:lnTo>
              </a:path>
            </a:pathLst>
          </a:custGeom>
          <a:ln w="38100" cap="flat">
            <a:solidFill>
              <a:srgbClr val="FF0066"/>
            </a:solidFill>
          </a:ln>
        </p:spPr>
        <p:txBody>
          <a:bodyPr wrap="none" anchor="t"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 flipV="1">
            <a:off x="7308850" y="3787775"/>
            <a:ext cx="431800" cy="215900"/>
          </a:xfrm>
          <a:prstGeom prst="line">
            <a:avLst/>
          </a:prstGeom>
          <a:ln w="38100">
            <a:solidFill>
              <a:srgbClr val="FF0066"/>
            </a:solidFill>
          </a:ln>
        </p:spPr>
        <p:txBody>
          <a:bodyPr wrap="none"/>
          <a:lstStyle/>
          <a:p>
            <a:pPr algn="ctr" fontAlgn="auto"/>
            <a:endParaRPr/>
          </a:p>
        </p:txBody>
      </p:sp>
      <p:sp>
        <p:nvSpPr>
          <p:cNvPr id="17" name=""/>
          <p:cNvSpPr/>
          <p:nvPr/>
        </p:nvSpPr>
        <p:spPr>
          <a:xfrm>
            <a:off x="7885112" y="4148137"/>
            <a:ext cx="7921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E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7164387" y="2276475"/>
            <a:ext cx="72072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D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7380287" y="2708275"/>
            <a:ext cx="431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M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7812087" y="3571875"/>
            <a:ext cx="6477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N</a:t>
            </a:r>
            <a:endParaRPr/>
          </a:p>
        </p:txBody>
      </p:sp>
      <p:sp>
        <p:nvSpPr>
          <p:cNvPr id="21" name=""/>
          <p:cNvSpPr/>
          <p:nvPr/>
        </p:nvSpPr>
        <p:spPr>
          <a:xfrm>
            <a:off x="6445250" y="2708275"/>
            <a:ext cx="5762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G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7885112" y="3213100"/>
            <a:ext cx="431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Times New Roman"/>
              </a:rPr>
              <a:t>H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468312" y="-124936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323850" y="1125537"/>
            <a:ext cx="8820150" cy="59055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  <a:buNone/>
            </a:pPr>
            <a:r>
              <a:rPr lang="zh-CN" sz="1000">
                <a:solidFill>
                  <a:srgbClr val="000000"/>
                </a:solidFill>
                <a:latin typeface="微软雅黑"/>
              </a:rPr>
              <a:t>    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1600">
                <a:solidFill>
                  <a:srgbClr val="000000"/>
                </a:solidFill>
                <a:latin typeface="微软雅黑"/>
              </a:rPr>
              <a:t>　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证明：</a:t>
            </a:r>
            <a:r>
              <a:rPr lang="zh-CN" sz="2000" b="1">
                <a:solidFill>
                  <a:srgbClr val="000000"/>
                </a:solidFill>
                <a:latin typeface="微软雅黑"/>
              </a:rPr>
              <a:t>在直线</a:t>
            </a:r>
            <a:r>
              <a:rPr lang="zh-CN" sz="2000">
                <a:solidFill>
                  <a:srgbClr val="000000"/>
                </a:solidFill>
                <a:latin typeface="微软雅黑"/>
              </a:rPr>
              <a:t>OA</a:t>
            </a:r>
            <a:r>
              <a:rPr lang="zh-CN" sz="2000" b="1">
                <a:solidFill>
                  <a:srgbClr val="000000"/>
                </a:solidFill>
                <a:latin typeface="微软雅黑"/>
              </a:rPr>
              <a:t> 上另外任取一点G，连接</a:t>
            </a:r>
            <a:r>
              <a:rPr lang="zh-CN" sz="1600" b="1">
                <a:solidFill>
                  <a:srgbClr val="000000"/>
                </a:solidFill>
                <a:latin typeface="微软雅黑"/>
              </a:rPr>
              <a:t>…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∵点D,点C关于直线OA对称，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  点G.H在OA上，∴DG=CG,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   DM=CM,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  同理NC=NE，HC=HE,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微软雅黑"/>
              </a:rPr>
              <a:t>∴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CM+CN+MN=DM+EN+MN=DE,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微软雅黑"/>
              </a:rPr>
              <a:t>CG+GH+HC=DG+GH+HE,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微软雅黑"/>
              </a:rPr>
              <a:t>∵DG+GH+HE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＞</a:t>
            </a:r>
            <a:r>
              <a:rPr lang="zh-CN" sz="2400" b="1">
                <a:solidFill>
                  <a:srgbClr val="FF0066"/>
                </a:solidFill>
                <a:latin typeface="微软雅黑"/>
              </a:rPr>
              <a:t>DE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（两点之间，线段最短），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3C328"/>
                </a:solidFill>
                <a:latin typeface="微软雅黑"/>
              </a:rPr>
              <a:t>即CG+GH+HC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＞</a:t>
            </a:r>
            <a:r>
              <a:rPr lang="zh-CN" sz="2400" b="1">
                <a:solidFill>
                  <a:srgbClr val="FF3300"/>
                </a:solidFill>
                <a:latin typeface="微软雅黑"/>
              </a:rPr>
              <a:t>CM+CN+MN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br>
              <a:rPr lang="zh-CN" sz="2400" b="1">
                <a:solidFill>
                  <a:srgbClr val="000000"/>
                </a:solidFill>
                <a:latin typeface="微软雅黑"/>
              </a:rPr>
            </a:br>
            <a:r>
              <a:rPr lang="zh-CN" sz="2400" b="1">
                <a:solidFill>
                  <a:srgbClr val="000000"/>
                </a:solidFill>
                <a:latin typeface="微软雅黑"/>
              </a:rPr>
              <a:t>即CM+CN+MN最短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endParaRPr lang="zh-CN" sz="1400">
              <a:solidFill>
                <a:srgbClr val="000000"/>
              </a:solidFill>
              <a:latin typeface="微软雅黑"/>
            </a:endParaRPr>
          </a:p>
        </p:txBody>
      </p:sp>
      <p:grpSp>
        <p:nvGrpSpPr>
          <p:cNvPr id="6" name=""/>
          <p:cNvGrpSpPr/>
          <p:nvPr/>
        </p:nvGrpSpPr>
        <p:grpSpPr>
          <a:xfrm>
            <a:off x="5508625" y="2060575"/>
            <a:ext cx="3635375" cy="3744912"/>
            <a:chOff x="0" y="0"/>
            <a:chExt cx="1588" cy="1770"/>
          </a:xfrm>
        </p:grpSpPr>
        <p:sp>
          <p:nvSpPr>
            <p:cNvPr id="7" name=""/>
            <p:cNvSpPr/>
            <p:nvPr/>
          </p:nvSpPr>
          <p:spPr>
            <a:xfrm>
              <a:off x="3470" y="1298"/>
              <a:ext cx="2290" cy="235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8" name=""/>
            <p:cNvGrpSpPr/>
            <p:nvPr/>
          </p:nvGrpSpPr>
          <p:grpSpPr>
            <a:xfrm>
              <a:off x="0" y="0"/>
              <a:ext cx="1588" cy="1770"/>
              <a:chOff x="0" y="0"/>
              <a:chExt cx="1588" cy="1770"/>
            </a:xfrm>
          </p:grpSpPr>
          <p:sp>
            <p:nvSpPr>
              <p:cNvPr id="9" name=""/>
              <p:cNvSpPr/>
              <p:nvPr/>
            </p:nvSpPr>
            <p:spPr>
              <a:xfrm rot="0">
                <a:off x="0" y="0"/>
                <a:ext cx="1588" cy="177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0" name=""/>
              <p:cNvSpPr/>
              <p:nvPr/>
            </p:nvSpPr>
            <p:spPr>
              <a:xfrm rot="0">
                <a:off x="143" y="522"/>
                <a:ext cx="987" cy="86"/>
              </a:xfrm>
              <a:custGeom>
                <a:cxnLst>
                  <a:cxn ang="0">
                    <a:pos x="0" y="216"/>
                  </a:cxn>
                  <a:cxn ang="0">
                    <a:pos x="2469" y="0"/>
                  </a:cxn>
                </a:cxnLst>
                <a:rect l="0" t="0" r="r" b="b"/>
                <a:pathLst>
                  <a:path w="2469" h="216">
                    <a:moveTo>
                      <a:pt x="0" y="216"/>
                    </a:moveTo>
                    <a:lnTo>
                      <a:pt x="2469" y="0"/>
                    </a:lnTo>
                  </a:path>
                </a:pathLst>
              </a:custGeom>
              <a:ln w="107950">
                <a:solidFill>
                  <a:srgbClr val="000000"/>
                </a:solidFill>
              </a:ln>
            </p:spPr>
            <p:txBody>
              <a:bodyPr wrap="square" anchor="t"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 rot="0">
                <a:off x="831" y="516"/>
                <a:ext cx="299" cy="1004"/>
              </a:xfrm>
              <a:custGeom>
                <a:cxnLst>
                  <a:cxn ang="0">
                    <a:pos x="414" y="0"/>
                  </a:cxn>
                  <a:cxn ang="0">
                    <a:pos x="0" y="2256"/>
                  </a:cxn>
                </a:cxnLst>
                <a:rect l="0" t="0" r="r" b="b"/>
                <a:pathLst>
                  <a:path w="414" h="2256">
                    <a:moveTo>
                      <a:pt x="414" y="0"/>
                    </a:moveTo>
                    <a:lnTo>
                      <a:pt x="0" y="2256"/>
                    </a:lnTo>
                  </a:path>
                </a:pathLst>
              </a:custGeom>
              <a:ln w="76200">
                <a:solidFill>
                  <a:srgbClr val="000000"/>
                </a:solidFill>
              </a:ln>
            </p:spPr>
            <p:txBody>
              <a:bodyPr wrap="square" anchor="t"/>
              <a:lstStyle/>
              <a:p>
                <a:pPr algn="ctr" fontAlgn="auto"/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0" y="397"/>
                <a:ext cx="151" cy="25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1130" y="272"/>
                <a:ext cx="288" cy="25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O</a:t>
                </a:r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831" y="1396"/>
                <a:ext cx="529" cy="374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B</a:t>
                </a:r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378" y="771"/>
                <a:ext cx="378" cy="25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lvl="1" indent="0" algn="just"/>
                <a:r>
                  <a:rPr lang="zh-CN">
                    <a:latin typeface="Times New Roman"/>
                  </a:rPr>
                  <a:t>Ｃ</a:t>
                </a:r>
                <a:r>
                  <a:rPr lang="zh-CN" b="1">
                    <a:latin typeface="Times New Roman"/>
                  </a:rPr>
                  <a:t>.</a:t>
                </a:r>
                <a:r>
                  <a:rPr lang="zh-CN">
                    <a:latin typeface="Times New Roman"/>
                  </a:rPr>
                  <a:t> </a:t>
                </a:r>
                <a:r>
                  <a:rPr lang="zh-CN" sz="2400">
                    <a:latin typeface="Times New Roman"/>
                  </a:rPr>
                  <a:t>.</a:t>
                </a:r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 rot="0">
                <a:off x="726" y="1088"/>
                <a:ext cx="428" cy="156"/>
              </a:xfrm>
              <a:custGeom>
                <a:cxnLst>
                  <a:cxn ang="0">
                    <a:pos x="0" y="0"/>
                  </a:cxn>
                  <a:cxn ang="0">
                    <a:pos x="428" y="156"/>
                  </a:cxn>
                </a:cxnLst>
                <a:rect l="0" t="0" r="r" b="b"/>
                <a:pathLst>
                  <a:path w="428" h="156">
                    <a:moveTo>
                      <a:pt x="0" y="0"/>
                    </a:moveTo>
                    <a:lnTo>
                      <a:pt x="428" y="156"/>
                    </a:lnTo>
                  </a:path>
                </a:pathLst>
              </a:custGeom>
              <a:ln w="38100" cap="rnd">
                <a:solidFill>
                  <a:srgbClr val="FF0066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17" name=""/>
              <p:cNvSpPr/>
              <p:nvPr/>
            </p:nvSpPr>
            <p:spPr>
              <a:xfrm flipH="1" flipV="1">
                <a:off x="635" y="91"/>
                <a:ext cx="91" cy="997"/>
              </a:xfrm>
              <a:prstGeom prst="line">
                <a:avLst/>
              </a:prstGeom>
              <a:ln w="38100" cap="rnd">
                <a:solidFill>
                  <a:srgbClr val="FF0066"/>
                </a:solidFill>
                <a:prstDash val="sysDot"/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18" name=""/>
              <p:cNvSpPr/>
              <p:nvPr/>
            </p:nvSpPr>
            <p:spPr>
              <a:xfrm>
                <a:off x="635" y="136"/>
                <a:ext cx="499" cy="1089"/>
              </a:xfrm>
              <a:prstGeom prst="line">
                <a:avLst/>
              </a:prstGeom>
              <a:ln w="38100">
                <a:solidFill>
                  <a:srgbClr val="FF0066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19" name=""/>
              <p:cNvSpPr/>
              <p:nvPr/>
            </p:nvSpPr>
            <p:spPr>
              <a:xfrm rot="0">
                <a:off x="743" y="544"/>
                <a:ext cx="75" cy="552"/>
              </a:xfrm>
              <a:custGeom>
                <a:cxnLst>
                  <a:cxn ang="0">
                    <a:pos x="75" y="0"/>
                  </a:cxn>
                  <a:cxn ang="0">
                    <a:pos x="0" y="552"/>
                  </a:cxn>
                </a:cxnLst>
                <a:rect l="0" t="0" r="r" b="b"/>
                <a:pathLst>
                  <a:path w="75" h="552">
                    <a:moveTo>
                      <a:pt x="75" y="0"/>
                    </a:moveTo>
                    <a:lnTo>
                      <a:pt x="0" y="552"/>
                    </a:lnTo>
                  </a:path>
                </a:pathLst>
              </a:custGeom>
              <a:ln w="38100" cap="flat">
                <a:solidFill>
                  <a:srgbClr val="FF0066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20" name=""/>
              <p:cNvSpPr/>
              <p:nvPr/>
            </p:nvSpPr>
            <p:spPr>
              <a:xfrm flipV="1">
                <a:off x="726" y="952"/>
                <a:ext cx="272" cy="136"/>
              </a:xfrm>
              <a:prstGeom prst="line">
                <a:avLst/>
              </a:prstGeom>
              <a:ln w="38100">
                <a:solidFill>
                  <a:srgbClr val="FF0066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1" name=""/>
              <p:cNvSpPr/>
              <p:nvPr/>
            </p:nvSpPr>
            <p:spPr>
              <a:xfrm>
                <a:off x="1089" y="1179"/>
                <a:ext cx="499" cy="21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E</a:t>
                </a:r>
                <a:endParaRPr/>
              </a:p>
            </p:txBody>
          </p:sp>
          <p:sp>
            <p:nvSpPr>
              <p:cNvPr id="22" name=""/>
              <p:cNvSpPr/>
              <p:nvPr/>
            </p:nvSpPr>
            <p:spPr>
              <a:xfrm>
                <a:off x="635" y="0"/>
                <a:ext cx="454" cy="21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D</a:t>
                </a:r>
                <a:endParaRPr/>
              </a:p>
            </p:txBody>
          </p:sp>
          <p:sp>
            <p:nvSpPr>
              <p:cNvPr id="23" name=""/>
              <p:cNvSpPr/>
              <p:nvPr/>
            </p:nvSpPr>
            <p:spPr>
              <a:xfrm>
                <a:off x="771" y="272"/>
                <a:ext cx="272" cy="21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M</a:t>
                </a:r>
                <a:endParaRPr/>
              </a:p>
            </p:txBody>
          </p:sp>
          <p:sp>
            <p:nvSpPr>
              <p:cNvPr id="24" name=""/>
              <p:cNvSpPr/>
              <p:nvPr/>
            </p:nvSpPr>
            <p:spPr>
              <a:xfrm>
                <a:off x="1043" y="816"/>
                <a:ext cx="408" cy="216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l" defTabSz="914400">
                  <a:spcBef>
                    <a:spcPct val="50000"/>
                  </a:spcBef>
                </a:pPr>
                <a:r>
                  <a:rPr lang="en-US" sz="2400">
                    <a:solidFill>
                      <a:srgbClr val="000000"/>
                    </a:solidFill>
                    <a:latin typeface="Times New Roman"/>
                  </a:rPr>
                  <a:t>N</a:t>
                </a:r>
                <a:endParaRPr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35" y="136"/>
                <a:ext cx="182" cy="408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998" y="952"/>
                <a:ext cx="136" cy="273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363" y="589"/>
                <a:ext cx="363" cy="499"/>
              </a:xfrm>
              <a:prstGeom prst="line">
                <a:avLst/>
              </a:prstGeom>
              <a:ln w="38100">
                <a:solidFill>
                  <a:srgbClr val="03C328"/>
                </a:solidFill>
              </a:ln>
            </p:spPr>
            <p:txBody>
              <a:bodyPr wrap="none"/>
              <a:lstStyle/>
              <a:p>
                <a:pPr algn="ctr" fontAlgn="auto"/>
                <a:endParaRPr/>
              </a:p>
            </p:txBody>
          </p:sp>
          <p:sp>
            <p:nvSpPr>
              <p:cNvPr id="28" name=""/>
              <p:cNvSpPr/>
              <p:nvPr/>
            </p:nvSpPr>
            <p:spPr>
              <a:xfrm rot="0">
                <a:off x="726" y="735"/>
                <a:ext cx="338" cy="353"/>
              </a:xfrm>
              <a:custGeom>
                <a:cxnLst>
                  <a:cxn ang="0">
                    <a:pos x="0" y="353"/>
                  </a:cxn>
                  <a:cxn ang="0">
                    <a:pos x="338" y="0"/>
                  </a:cxn>
                </a:cxnLst>
                <a:rect l="0" t="0" r="r" b="b"/>
                <a:pathLst>
                  <a:path w="338" h="353">
                    <a:moveTo>
                      <a:pt x="0" y="353"/>
                    </a:moveTo>
                    <a:lnTo>
                      <a:pt x="338" y="0"/>
                    </a:lnTo>
                  </a:path>
                </a:pathLst>
              </a:custGeom>
              <a:ln w="38100" cap="flat">
                <a:solidFill>
                  <a:srgbClr val="03C328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29" name=""/>
              <p:cNvSpPr/>
              <p:nvPr/>
            </p:nvSpPr>
            <p:spPr>
              <a:xfrm rot="0">
                <a:off x="363" y="589"/>
                <a:ext cx="706" cy="157"/>
              </a:xfrm>
              <a:custGeom>
                <a:cxnLst>
                  <a:cxn ang="0">
                    <a:pos x="0" y="0"/>
                  </a:cxn>
                  <a:cxn ang="0">
                    <a:pos x="706" y="157"/>
                  </a:cxn>
                </a:cxnLst>
                <a:rect l="0" t="0" r="r" b="b"/>
                <a:pathLst>
                  <a:path w="706" h="157">
                    <a:moveTo>
                      <a:pt x="0" y="0"/>
                    </a:moveTo>
                    <a:lnTo>
                      <a:pt x="706" y="157"/>
                    </a:lnTo>
                  </a:path>
                </a:pathLst>
              </a:custGeom>
              <a:ln w="38100" cap="flat">
                <a:solidFill>
                  <a:srgbClr val="03C328"/>
                </a:solidFill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0" name=""/>
              <p:cNvSpPr/>
              <p:nvPr/>
            </p:nvSpPr>
            <p:spPr>
              <a:xfrm rot="0">
                <a:off x="372" y="136"/>
                <a:ext cx="263" cy="467"/>
              </a:xfrm>
              <a:custGeom>
                <a:cxnLst>
                  <a:cxn ang="0">
                    <a:pos x="263" y="0"/>
                  </a:cxn>
                  <a:cxn ang="0">
                    <a:pos x="0" y="467"/>
                  </a:cxn>
                </a:cxnLst>
                <a:rect l="0" t="0" r="r" b="b"/>
                <a:pathLst>
                  <a:path w="263" h="467">
                    <a:moveTo>
                      <a:pt x="263" y="0"/>
                    </a:moveTo>
                    <a:lnTo>
                      <a:pt x="0" y="467"/>
                    </a:lnTo>
                  </a:path>
                </a:pathLst>
              </a:custGeom>
              <a:ln w="38100" cap="rnd">
                <a:solidFill>
                  <a:srgbClr val="03C328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  <p:sp>
            <p:nvSpPr>
              <p:cNvPr id="31" name=""/>
              <p:cNvSpPr/>
              <p:nvPr/>
            </p:nvSpPr>
            <p:spPr>
              <a:xfrm rot="0">
                <a:off x="1058" y="757"/>
                <a:ext cx="76" cy="467"/>
              </a:xfrm>
              <a:custGeom>
                <a:cxnLst>
                  <a:cxn ang="0">
                    <a:pos x="0" y="0"/>
                  </a:cxn>
                  <a:cxn ang="0">
                    <a:pos x="76" y="467"/>
                  </a:cxn>
                </a:cxnLst>
                <a:rect l="0" t="0" r="r" b="b"/>
                <a:pathLst>
                  <a:path w="76" h="467">
                    <a:moveTo>
                      <a:pt x="0" y="0"/>
                    </a:moveTo>
                    <a:lnTo>
                      <a:pt x="76" y="467"/>
                    </a:lnTo>
                  </a:path>
                </a:pathLst>
              </a:custGeom>
              <a:ln w="38100" cap="rnd">
                <a:solidFill>
                  <a:srgbClr val="03C328"/>
                </a:solidFill>
                <a:prstDash val="sysDot"/>
              </a:ln>
            </p:spPr>
            <p:txBody>
              <a:bodyPr wrap="none" anchor="t"/>
              <a:lstStyle/>
              <a:p>
                <a:pPr algn="ctr" fontAlgn="auto"/>
                <a:endParaRPr/>
              </a:p>
            </p:txBody>
          </p:sp>
        </p:grpSp>
        <p:sp>
          <p:nvSpPr>
            <p:cNvPr id="32" name=""/>
            <p:cNvSpPr/>
            <p:nvPr/>
          </p:nvSpPr>
          <p:spPr>
            <a:xfrm>
              <a:off x="182" y="272"/>
              <a:ext cx="363" cy="216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G</a:t>
              </a:r>
              <a:endParaRPr/>
            </a:p>
          </p:txBody>
        </p:sp>
        <p:sp>
          <p:nvSpPr>
            <p:cNvPr id="33" name=""/>
            <p:cNvSpPr/>
            <p:nvPr/>
          </p:nvSpPr>
          <p:spPr>
            <a:xfrm>
              <a:off x="1089" y="590"/>
              <a:ext cx="272" cy="216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H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11:56:02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2484437" y="1268412"/>
            <a:ext cx="4608512" cy="2305050"/>
          </a:xfr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/>
          <a:effectLst>
            <a:outerShdw dist="36512" dir="2700000" algn="ctr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dist="36512" dir="2700000" algn="ctr">
                    <a:srgbClr val="C0C0C0">
                      <a:alpha val="79999"/>
                    </a:srgbClr>
                  </a:outerShdw>
                </a:effectLst>
                <a:latin typeface="宋体"/>
              </a:rPr>
              <a:t>再见！
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0" y="1773237"/>
            <a:ext cx="8712200" cy="19431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buNone/>
            </a:pPr>
            <a:r>
              <a:rPr lang="zh-CN" sz="3600" b="1">
                <a:solidFill>
                  <a:srgbClr val="000000"/>
                </a:solidFill>
                <a:latin typeface="黑体"/>
              </a:rPr>
              <a:t>  如图所示，从A地到B地有三条路可供选择，你会选走哪条路最近？你的理由是什么？ </a:t>
            </a:r>
            <a:r>
              <a:rPr lang="zh-CN" sz="800">
                <a:solidFill>
                  <a:srgbClr val="ffffff"/>
                </a:solidFill>
                <a:latin typeface="华文行楷"/>
              </a:rPr>
              <a:t>学.科.网.zxxk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4959350"/>
            <a:ext cx="5076825" cy="701675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latin typeface="微软雅黑"/>
              </a:rPr>
              <a:t>  两点之间,线段最短</a:t>
            </a:r>
            <a:endParaRPr/>
          </a:p>
        </p:txBody>
      </p:sp>
      <p:grpSp>
        <p:nvGrpSpPr>
          <p:cNvPr id="6" name=""/>
          <p:cNvGrpSpPr/>
          <p:nvPr/>
        </p:nvGrpSpPr>
        <p:grpSpPr>
          <a:xfrm>
            <a:off x="3873500" y="2740025"/>
            <a:ext cx="5162550" cy="3209925"/>
            <a:chOff x="0" y="0"/>
            <a:chExt cx="3252" cy="2022"/>
          </a:xfrm>
        </p:grpSpPr>
        <p:sp>
          <p:nvSpPr>
            <p:cNvPr id="7" name=""/>
            <p:cNvSpPr/>
            <p:nvPr/>
          </p:nvSpPr>
          <p:spPr>
            <a:xfrm>
              <a:off x="2440" y="1726"/>
              <a:ext cx="3252" cy="202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" name="" descr="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>
            <a:xfrm>
              <a:off x="0" y="0"/>
              <a:ext cx="3252" cy="2022"/>
            </a:xfrm>
            <a:prstGeom prst="rect">
              <a:avLst/>
            </a:prstGeom>
            <a:noFill/>
            <a:ln/>
          </p:spPr>
        </p:pic>
        <p:sp>
          <p:nvSpPr>
            <p:cNvPr id="8" name=""/>
            <p:cNvSpPr/>
            <p:nvPr/>
          </p:nvSpPr>
          <p:spPr>
            <a:xfrm>
              <a:off x="1316" y="200"/>
              <a:ext cx="363" cy="128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3200" b="1">
                  <a:solidFill>
                    <a:srgbClr val="FF0000"/>
                  </a:solidFill>
                  <a:latin typeface="微软雅黑"/>
                </a:rPr>
                <a:t>①</a:t>
              </a:r>
              <a:endParaRPr/>
            </a:p>
            <a:p>
              <a:pPr indent="0" algn="l" defTabSz="914400">
                <a:spcBef>
                  <a:spcPct val="50000"/>
                </a:spcBef>
              </a:pPr>
              <a:r>
                <a:rPr lang="zh-CN" sz="3200" b="1">
                  <a:solidFill>
                    <a:srgbClr val="FF0000"/>
                  </a:solidFill>
                  <a:latin typeface="微软雅黑"/>
                </a:rPr>
                <a:t>②</a:t>
              </a:r>
              <a:endParaRPr/>
            </a:p>
            <a:p>
              <a:pPr indent="0" algn="l" defTabSz="914400">
                <a:spcBef>
                  <a:spcPct val="50000"/>
                </a:spcBef>
              </a:pPr>
              <a:r>
                <a:rPr lang="zh-CN" sz="3200" b="1">
                  <a:solidFill>
                    <a:srgbClr val="FF0000"/>
                  </a:solidFill>
                  <a:latin typeface="微软雅黑"/>
                </a:rPr>
                <a:t>③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</a:rPr>
              <a:t>(Ⅰ)两点在一条直线异侧</a:t>
            </a:r>
            <a:endParaRPr/>
          </a:p>
        </p:txBody>
      </p:sp>
      <p:sp>
        <p:nvSpPr>
          <p:cNvPr id="5" name=""/>
          <p:cNvSpPr/>
          <p:nvPr>
            <p:ph idx="1"/>
          </p:nvPr>
        </p:nvSpPr>
        <p:spPr>
          <a:xfrm>
            <a:off x="611187" y="1484312"/>
            <a:ext cx="7488237" cy="11525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  <a:buNone/>
            </a:pPr>
            <a:r>
              <a:rPr lang="zh-CN" sz="2700" b="1">
                <a:solidFill>
                  <a:srgbClr val="000000"/>
                </a:solidFill>
                <a:latin typeface="Times New Roman"/>
              </a:rPr>
              <a:t>已知：如图，A，B在直线L的两侧，在L上求一点P，使得PA+PB最小。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000" b="1">
                <a:solidFill>
                  <a:srgbClr val="000000"/>
                </a:solidFill>
                <a:latin typeface="Times New Roman"/>
              </a:rPr>
              <a:t>       </a:t>
            </a:r>
            <a:endParaRPr/>
          </a:p>
        </p:txBody>
      </p:sp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2700337" y="4221162"/>
            <a:ext cx="3240087" cy="1381125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/>
        </p:nvSpPr>
        <p:spPr>
          <a:xfrm>
            <a:off x="3132137" y="4284662"/>
            <a:ext cx="1223962" cy="1008062"/>
          </a:xfrm>
          <a:prstGeom prst="line">
            <a:avLst/>
          </a:prstGeom>
          <a:ln w="38100">
            <a:solidFill>
              <a:srgbClr val="0000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3851275" y="4548187"/>
            <a:ext cx="5762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Times New Roman"/>
              </a:rPr>
              <a:t>P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468312" y="2924175"/>
            <a:ext cx="7920037" cy="18161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微软雅黑"/>
              </a:rPr>
              <a:t>连接AB,线段AB与直线L的交点P ，就是所求。</a:t>
            </a:r>
            <a:endParaRPr/>
          </a:p>
          <a:p>
            <a:pPr indent="0" algn="l" defTabSz="914400"/>
            <a:endParaRPr lang="zh-CN" sz="3200" b="1">
              <a:solidFill>
                <a:srgbClr val="000000"/>
              </a:solidFill>
              <a:latin typeface="微软雅黑"/>
            </a:endParaRPr>
          </a:p>
          <a:p>
            <a:pPr indent="0" algn="l" defTabSz="914400">
              <a:spcBef>
                <a:spcPct val="50000"/>
              </a:spcBef>
            </a:pPr>
            <a:endParaRPr lang="zh-CN" sz="3200">
              <a:solidFill>
                <a:srgbClr val="000000"/>
              </a:solidFill>
              <a:latin typeface="微软雅黑"/>
            </a:endParaRPr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0"/>
                            </p:stCondLst>
                            <p:childTnLst>
                              <p:par>
                                <p:cTn id="9" presetID="14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381000" y="782637"/>
            <a:ext cx="8229600" cy="22860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buNone/>
            </a:pPr>
            <a:r>
              <a:rPr lang="zh-CN" sz="4000" b="1">
                <a:solidFill>
                  <a:srgbClr val="FF0000"/>
                </a:solidFill>
                <a:latin typeface="微软雅黑"/>
              </a:rPr>
              <a:t>思考？？？</a:t>
            </a:r>
            <a:endParaRPr/>
          </a:p>
          <a:p>
            <a:pPr indent="-342900" algn="l" defTabSz="914400">
              <a:buNone/>
            </a:pPr>
            <a:endParaRPr lang="zh-CN" sz="4000" b="1">
              <a:solidFill>
                <a:srgbClr val="FF0000"/>
              </a:solidFill>
              <a:latin typeface="微软雅黑"/>
            </a:endParaRPr>
          </a:p>
          <a:p>
            <a:pPr indent="-342900" algn="l" defTabSz="914400">
              <a:buNone/>
            </a:pPr>
            <a:r>
              <a:rPr lang="zh-CN" sz="4000" b="1">
                <a:solidFill>
                  <a:srgbClr val="000000"/>
                </a:solidFill>
                <a:latin typeface="微软雅黑"/>
              </a:rPr>
              <a:t>为什么这样做就能得到最短距离呢？ </a:t>
            </a:r>
            <a:r>
              <a:rPr lang="zh-CN" sz="800">
                <a:solidFill>
                  <a:srgbClr val="ffffff"/>
                </a:solidFill>
                <a:latin typeface="华文行楷"/>
              </a:rPr>
              <a:t>学.科.网.zxxk.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116012" y="4076700"/>
            <a:ext cx="6769100" cy="10461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 b="1">
                <a:solidFill>
                  <a:srgbClr val="000000"/>
                </a:solidFill>
                <a:latin typeface="微软雅黑"/>
              </a:rPr>
              <a:t>根据：</a:t>
            </a:r>
            <a:r>
              <a:rPr lang="zh-CN" sz="4400" b="1">
                <a:solidFill>
                  <a:srgbClr val="0000ff"/>
                </a:solidFill>
                <a:latin typeface="微软雅黑"/>
              </a:rPr>
              <a:t>两点之间线段最短.</a:t>
            </a:r>
            <a:endParaRPr/>
          </a:p>
          <a:p>
            <a:pPr indent="0" algn="l" defTabSz="914400"/>
            <a:endParaRPr lang="zh-CN" sz="1800">
              <a:solidFill>
                <a:srgbClr val="000000"/>
              </a:solidFill>
              <a:latin typeface="微软雅黑"/>
            </a:endParaRPr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-12700" y="100012"/>
            <a:ext cx="9142412" cy="27432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spcBef>
                <a:spcPct val="50000"/>
              </a:spcBef>
              <a:buNone/>
            </a:pPr>
            <a:r>
              <a:rPr lang="zh-CN" sz="2800" b="1">
                <a:solidFill>
                  <a:srgbClr val="FFFF00"/>
                </a:solidFill>
                <a:latin typeface="黑体"/>
              </a:rPr>
              <a:t>如图，要在燃气管道L上修建一个泵站，分别向A、B两镇供气，泵站修在管道的什么地方，可使所用的输气管线最短？</a:t>
            </a:r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762000" y="1295400"/>
            <a:ext cx="7848600" cy="6770687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4343400" y="3124200"/>
            <a:ext cx="2247900" cy="2800350"/>
          </a:xfrm>
          <a:prstGeom prst="line">
            <a:avLst/>
          </a:prstGeom>
          <a:ln w="76200">
            <a:solidFill>
              <a:srgbClr val="FF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5257800" y="4267200"/>
            <a:ext cx="152400" cy="152400"/>
          </a:xfrm>
          <a:prstGeom prst="ellipse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5257800" y="3505200"/>
            <a:ext cx="4889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600">
                <a:solidFill>
                  <a:srgbClr val="FF0000"/>
                </a:solidFill>
                <a:latin typeface="微软雅黑"/>
              </a:rPr>
              <a:t>P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914400" y="2182812"/>
            <a:ext cx="72961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600" b="1">
                <a:solidFill>
                  <a:srgbClr val="FF0000"/>
                </a:solidFill>
                <a:latin typeface="黑体"/>
              </a:rPr>
              <a:t>所以泵站建在点P可使输气管线最短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684212" y="3716337"/>
            <a:ext cx="2087562" cy="7699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>
                <a:solidFill>
                  <a:srgbClr val="FF0000"/>
                </a:solidFill>
                <a:latin typeface="黑体"/>
              </a:rPr>
              <a:t>应用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3995737" y="2565400"/>
            <a:ext cx="5075237" cy="2244725"/>
            <a:chOff x="0" y="0"/>
            <a:chExt cx="3197" cy="1414"/>
          </a:xfrm>
        </p:grpSpPr>
        <p:sp>
          <p:nvSpPr>
            <p:cNvPr id="5" name=""/>
            <p:cNvSpPr/>
            <p:nvPr/>
          </p:nvSpPr>
          <p:spPr>
            <a:xfrm>
              <a:off x="2517" y="1616"/>
              <a:ext cx="3197" cy="141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0" y="1279"/>
              <a:ext cx="3024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4" name="" descr=""/>
            <p:cNvPicPr>
              <a:picLocks noChangeAspect="1" noChangeArrowheads="1"/>
            </p:cNvPicPr>
            <p:nvPr/>
          </p:nvPicPr>
          <p:blipFill>
            <a:blip r:embed="rId37"/>
            <a:srcRect l="35714" t="5725" r="21427" b="77101"/>
            <a:stretch>
              <a:fillRect/>
            </a:stretch>
          </p:blipFill>
          <p:spPr>
            <a:xfrm>
              <a:off x="1776" y="250"/>
              <a:ext cx="288" cy="288"/>
            </a:xfrm>
            <a:prstGeom prst="rect">
              <a:avLst/>
            </a:prstGeom>
            <a:noFill/>
            <a:ln/>
          </p:spPr>
        </p:pic>
        <p:pic>
          <p:nvPicPr>
            <p:cNvPr id="5" name="" descr=""/>
            <p:cNvPicPr>
              <a:picLocks noChangeAspect="1" noChangeArrowheads="1"/>
            </p:cNvPicPr>
            <p:nvPr/>
          </p:nvPicPr>
          <p:blipFill>
            <a:blip r:embed="rId38"/>
            <a:srcRect l="35714" t="5725" r="21427" b="77101"/>
            <a:stretch>
              <a:fillRect/>
            </a:stretch>
          </p:blipFill>
          <p:spPr>
            <a:xfrm>
              <a:off x="576" y="703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7" name=""/>
            <p:cNvSpPr/>
            <p:nvPr/>
          </p:nvSpPr>
          <p:spPr>
            <a:xfrm>
              <a:off x="1728" y="346"/>
              <a:ext cx="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480" y="405"/>
              <a:ext cx="384" cy="404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600" b="1">
                  <a:solidFill>
                    <a:srgbClr val="000000"/>
                  </a:solidFill>
                  <a:latin typeface="微软雅黑"/>
                </a:rPr>
                <a:t>A</a:t>
              </a:r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1968" y="0"/>
              <a:ext cx="384" cy="404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600" b="1">
                  <a:solidFill>
                    <a:srgbClr val="000000"/>
                  </a:solidFill>
                  <a:latin typeface="微软雅黑"/>
                </a:rPr>
                <a:t>B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3024" y="1049"/>
              <a:ext cx="173" cy="365"/>
            </a:xfrm>
            <a:prstGeom prst="rect">
              <a:avLst/>
            </a:prstGeom>
            <a:ln/>
          </p:spPr>
          <p:txBody>
            <a:bodyPr wrap="none"/>
            <a:lstStyle/>
            <a:p>
              <a:pPr indent="0" algn="l" defTabSz="914400"/>
              <a:r>
                <a:rPr lang="en-US" sz="3200">
                  <a:solidFill>
                    <a:srgbClr val="000000"/>
                  </a:solidFill>
                  <a:latin typeface="微软雅黑"/>
                </a:rPr>
                <a:t>l</a:t>
              </a:r>
              <a:endParaRPr/>
            </a:p>
          </p:txBody>
        </p:sp>
      </p:grpSp>
      <p:sp>
        <p:nvSpPr>
          <p:cNvPr id="11" name=""/>
          <p:cNvSpPr/>
          <p:nvPr/>
        </p:nvSpPr>
        <p:spPr>
          <a:xfrm>
            <a:off x="228600" y="277812"/>
            <a:ext cx="1565275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黑体"/>
              </a:rPr>
              <a:t>      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092950" y="3294062"/>
            <a:ext cx="0" cy="1366837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3" name=""/>
          <p:cNvSpPr/>
          <p:nvPr/>
        </p:nvSpPr>
        <p:spPr>
          <a:xfrm>
            <a:off x="7092950" y="4589462"/>
            <a:ext cx="0" cy="1366837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6954837" y="3338512"/>
            <a:ext cx="0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5" name=""/>
          <p:cNvGrpSpPr/>
          <p:nvPr/>
        </p:nvGrpSpPr>
        <p:grpSpPr>
          <a:xfrm>
            <a:off x="6838950" y="5668962"/>
            <a:ext cx="1693862" cy="641350"/>
            <a:chOff x="0" y="0"/>
            <a:chExt cx="1067" cy="404"/>
          </a:xfrm>
        </p:grpSpPr>
        <p:sp>
          <p:nvSpPr>
            <p:cNvPr id="16" name=""/>
            <p:cNvSpPr/>
            <p:nvPr/>
          </p:nvSpPr>
          <p:spPr>
            <a:xfrm>
              <a:off x="4308" y="3571"/>
              <a:ext cx="1067" cy="40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6" name="" descr=""/>
            <p:cNvPicPr>
              <a:picLocks noChangeAspect="1" noChangeArrowheads="1"/>
            </p:cNvPicPr>
            <p:nvPr/>
          </p:nvPicPr>
          <p:blipFill>
            <a:blip r:embed="rId39"/>
            <a:srcRect l="35714" t="5725" r="21427" b="77101"/>
            <a:stretch>
              <a:fillRect/>
            </a:stretch>
          </p:blipFill>
          <p:spPr>
            <a:xfrm>
              <a:off x="0" y="30"/>
              <a:ext cx="288" cy="288"/>
            </a:xfrm>
            <a:prstGeom prst="rect">
              <a:avLst/>
            </a:prstGeom>
            <a:noFill/>
            <a:ln/>
          </p:spPr>
        </p:pic>
        <p:sp>
          <p:nvSpPr>
            <p:cNvPr id="17" name=""/>
            <p:cNvSpPr/>
            <p:nvPr/>
          </p:nvSpPr>
          <p:spPr>
            <a:xfrm>
              <a:off x="250" y="0"/>
              <a:ext cx="817" cy="404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600" b="1">
                  <a:solidFill>
                    <a:srgbClr val="000000"/>
                  </a:solidFill>
                  <a:latin typeface="微软雅黑"/>
                </a:rPr>
                <a:t>B</a:t>
              </a:r>
              <a:r>
                <a:rPr lang="en-US" sz="3600" b="1">
                  <a:solidFill>
                    <a:srgbClr val="000000"/>
                  </a:solidFill>
                  <a:latin typeface="微软雅黑"/>
                </a:rPr>
                <a:t>/</a:t>
              </a:r>
              <a:endParaRPr/>
            </a:p>
          </p:txBody>
        </p:sp>
      </p:grpSp>
      <p:sp>
        <p:nvSpPr>
          <p:cNvPr id="18" name=""/>
          <p:cNvSpPr/>
          <p:nvPr/>
        </p:nvSpPr>
        <p:spPr>
          <a:xfrm>
            <a:off x="5148262" y="3941762"/>
            <a:ext cx="1944687" cy="2016125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9" name=""/>
          <p:cNvGrpSpPr/>
          <p:nvPr/>
        </p:nvGrpSpPr>
        <p:grpSpPr>
          <a:xfrm>
            <a:off x="5364162" y="4518025"/>
            <a:ext cx="576262" cy="784225"/>
            <a:chOff x="0" y="0"/>
            <a:chExt cx="363" cy="494"/>
          </a:xfrm>
        </p:grpSpPr>
        <p:sp>
          <p:nvSpPr>
            <p:cNvPr id="20" name=""/>
            <p:cNvSpPr/>
            <p:nvPr/>
          </p:nvSpPr>
          <p:spPr>
            <a:xfrm>
              <a:off x="3379" y="2846"/>
              <a:ext cx="363" cy="49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>
              <a:off x="227" y="0"/>
              <a:ext cx="91" cy="90"/>
            </a:xfrm>
            <a:prstGeom prst="ellipse">
              <a:avLst/>
            </a:prstGeom>
            <a:solidFill>
              <a:srgbClr val="000099"/>
            </a:solidFill>
            <a:ln w="0">
              <a:solidFill>
                <a:srgbClr val="000000"/>
              </a:solidFill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"/>
            <p:cNvSpPr/>
            <p:nvPr/>
          </p:nvSpPr>
          <p:spPr>
            <a:xfrm>
              <a:off x="0" y="90"/>
              <a:ext cx="363" cy="404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600" b="1">
                  <a:solidFill>
                    <a:srgbClr val="0000FF"/>
                  </a:solidFill>
                  <a:latin typeface="微软雅黑"/>
                </a:rPr>
                <a:t>P</a:t>
              </a:r>
              <a:endParaRPr/>
            </a:p>
          </p:txBody>
        </p:sp>
      </p:grpSp>
      <p:sp>
        <p:nvSpPr>
          <p:cNvPr id="23" name=""/>
          <p:cNvSpPr/>
          <p:nvPr/>
        </p:nvSpPr>
        <p:spPr>
          <a:xfrm>
            <a:off x="179387" y="3429000"/>
            <a:ext cx="4103687" cy="579437"/>
          </a:xfrm>
          <a:prstGeom prst="rect">
            <a:avLst/>
          </a:prstGeom>
          <a:solidFill>
            <a:srgbClr val="FFFF99"/>
          </a:solidFill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黑体"/>
              </a:rPr>
              <a:t> 点P的位置即为所求.</a:t>
            </a:r>
            <a:endParaRPr/>
          </a:p>
        </p:txBody>
      </p:sp>
      <p:sp>
        <p:nvSpPr>
          <p:cNvPr id="24" name=""/>
          <p:cNvSpPr/>
          <p:nvPr/>
        </p:nvSpPr>
        <p:spPr>
          <a:xfrm flipV="1">
            <a:off x="5795962" y="3219450"/>
            <a:ext cx="1295400" cy="1370012"/>
          </a:xfrm>
          <a:prstGeom prst="line">
            <a:avLst/>
          </a:prstGeom>
          <a:ln w="57150">
            <a:solidFill>
              <a:srgbClr val="000099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25" name=""/>
          <p:cNvGrpSpPr/>
          <p:nvPr/>
        </p:nvGrpSpPr>
        <p:grpSpPr>
          <a:xfrm>
            <a:off x="4500562" y="4518025"/>
            <a:ext cx="647700" cy="604837"/>
            <a:chOff x="0" y="0"/>
            <a:chExt cx="363" cy="381"/>
          </a:xfrm>
        </p:grpSpPr>
        <p:sp>
          <p:nvSpPr>
            <p:cNvPr id="26" name=""/>
            <p:cNvSpPr/>
            <p:nvPr/>
          </p:nvSpPr>
          <p:spPr>
            <a:xfrm>
              <a:off x="2835" y="2846"/>
              <a:ext cx="408" cy="38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7" name=""/>
            <p:cNvSpPr/>
            <p:nvPr/>
          </p:nvSpPr>
          <p:spPr>
            <a:xfrm>
              <a:off x="227" y="0"/>
              <a:ext cx="91" cy="90"/>
            </a:xfrm>
            <a:prstGeom prst="ellipse">
              <a:avLst/>
            </a:prstGeom>
            <a:solidFill>
              <a:srgbClr val="000099"/>
            </a:solidFill>
            <a:ln w="0">
              <a:solidFill>
                <a:srgbClr val="000000"/>
              </a:solidFill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0" y="90"/>
              <a:ext cx="363" cy="291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600" b="1">
                  <a:solidFill>
                    <a:srgbClr val="0000FF"/>
                  </a:solidFill>
                  <a:latin typeface="微软雅黑"/>
                </a:rPr>
                <a:t>M</a:t>
              </a:r>
              <a:endParaRPr/>
            </a:p>
          </p:txBody>
        </p:sp>
      </p:grpSp>
      <p:sp>
        <p:nvSpPr>
          <p:cNvPr id="29" name=""/>
          <p:cNvSpPr/>
          <p:nvPr/>
        </p:nvSpPr>
        <p:spPr>
          <a:xfrm flipV="1">
            <a:off x="5003800" y="3221037"/>
            <a:ext cx="2089150" cy="1370012"/>
          </a:xfrm>
          <a:prstGeom prst="line">
            <a:avLst/>
          </a:prstGeom>
          <a:ln w="57150">
            <a:solidFill>
              <a:srgbClr val="00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0" name=""/>
          <p:cNvSpPr/>
          <p:nvPr/>
        </p:nvSpPr>
        <p:spPr>
          <a:xfrm flipV="1">
            <a:off x="5003800" y="3941762"/>
            <a:ext cx="144462" cy="577850"/>
          </a:xfrm>
          <a:prstGeom prst="line">
            <a:avLst/>
          </a:prstGeom>
          <a:ln w="57150">
            <a:solidFill>
              <a:srgbClr val="00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1" name=""/>
          <p:cNvSpPr/>
          <p:nvPr/>
        </p:nvSpPr>
        <p:spPr>
          <a:xfrm flipH="1" flipV="1">
            <a:off x="4930775" y="4589462"/>
            <a:ext cx="2089150" cy="1368425"/>
          </a:xfrm>
          <a:prstGeom prst="line">
            <a:avLst/>
          </a:prstGeom>
          <a:ln w="57150">
            <a:solidFill>
              <a:srgbClr val="00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2" name=""/>
          <p:cNvSpPr/>
          <p:nvPr/>
        </p:nvSpPr>
        <p:spPr>
          <a:xfrm flipH="1" flipV="1">
            <a:off x="5148262" y="3929062"/>
            <a:ext cx="647700" cy="660400"/>
          </a:xfrm>
          <a:prstGeom prst="line">
            <a:avLst/>
          </a:prstGeom>
          <a:ln w="57150">
            <a:solidFill>
              <a:srgbClr val="000099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3" name=""/>
          <p:cNvSpPr/>
          <p:nvPr/>
        </p:nvSpPr>
        <p:spPr>
          <a:xfrm>
            <a:off x="0" y="2133600"/>
            <a:ext cx="7308850" cy="579437"/>
          </a:xfrm>
          <a:prstGeom prst="rect">
            <a:avLst/>
          </a:prstGeom>
          <a:solidFill>
            <a:srgbClr val="FFFF99"/>
          </a:solidFill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黑体"/>
              </a:rPr>
              <a:t> 作法：</a:t>
            </a:r>
            <a:r>
              <a:rPr lang="en-US" sz="3200" b="1">
                <a:solidFill>
                  <a:srgbClr val="000099"/>
                </a:solidFill>
                <a:latin typeface="Comic Sans MS"/>
              </a:rPr>
              <a:t>①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 作点B关于直线l的对称点B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/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.</a:t>
            </a:r>
            <a:endParaRPr/>
          </a:p>
        </p:txBody>
      </p:sp>
      <p:sp>
        <p:nvSpPr>
          <p:cNvPr id="34" name=""/>
          <p:cNvSpPr/>
          <p:nvPr/>
        </p:nvSpPr>
        <p:spPr>
          <a:xfrm>
            <a:off x="179387" y="2781300"/>
            <a:ext cx="5329237" cy="579437"/>
          </a:xfrm>
          <a:prstGeom prst="rect">
            <a:avLst/>
          </a:prstGeom>
          <a:solidFill>
            <a:srgbClr val="FFFF99"/>
          </a:solidFill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000099"/>
                </a:solidFill>
                <a:latin typeface="黑体"/>
              </a:rPr>
              <a:t> </a:t>
            </a:r>
            <a:r>
              <a:rPr lang="en-US" sz="3200" b="1">
                <a:solidFill>
                  <a:srgbClr val="000099"/>
                </a:solidFill>
                <a:latin typeface="Comic Sans MS"/>
              </a:rPr>
              <a:t>②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 连接AB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/</a:t>
            </a:r>
            <a:r>
              <a:rPr lang="en-US" sz="3200" b="1">
                <a:solidFill>
                  <a:srgbClr val="000099"/>
                </a:solidFill>
                <a:latin typeface="黑体"/>
              </a:rPr>
              <a:t>,交直线l于点P.</a:t>
            </a:r>
            <a:endParaRPr/>
          </a:p>
        </p:txBody>
      </p:sp>
      <p:sp>
        <p:nvSpPr>
          <p:cNvPr id="35" name=""/>
          <p:cNvSpPr/>
          <p:nvPr/>
        </p:nvSpPr>
        <p:spPr>
          <a:xfrm>
            <a:off x="6983412" y="4437062"/>
            <a:ext cx="130175" cy="14446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36" name=""/>
          <p:cNvSpPr/>
          <p:nvPr/>
        </p:nvSpPr>
        <p:spPr>
          <a:xfrm>
            <a:off x="395287" y="404812"/>
            <a:ext cx="73437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</a:rPr>
              <a:t>(Ⅱ)  两点在一条直线同侧</a:t>
            </a:r>
            <a:endParaRPr/>
          </a:p>
        </p:txBody>
      </p:sp>
      <p:sp>
        <p:nvSpPr>
          <p:cNvPr id="37" name=""/>
          <p:cNvSpPr/>
          <p:nvPr/>
        </p:nvSpPr>
        <p:spPr>
          <a:xfrm>
            <a:off x="396875" y="908050"/>
            <a:ext cx="6838950" cy="1393825"/>
          </a:xfrm>
          <a:prstGeom prst="rect">
            <a:avLst/>
          </a:prstGeom>
          <a:ln/>
        </p:spPr>
        <p:txBody>
          <a:bodyPr/>
          <a:lstStyle/>
          <a:p>
            <a:pPr marL="342900" indent="-342900" algn="l" defTabSz="914400">
              <a:lnSpc>
                <a:spcPct val="90000"/>
              </a:lnSpc>
              <a:spcBef>
                <a:spcPct val="20000"/>
              </a:spcBef>
            </a:pP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marL="342900" indent="-342900" algn="l" defTabSz="914400">
              <a:lnSpc>
                <a:spcPct val="90000"/>
              </a:lnSpc>
              <a:spcBef>
                <a:spcPct val="20000"/>
              </a:spcBef>
            </a:pPr>
            <a:r>
              <a:rPr lang="en-US" sz="2800" b="1">
                <a:solidFill>
                  <a:srgbClr val="000000"/>
                </a:solidFill>
                <a:latin typeface="黑体"/>
              </a:rPr>
              <a:t>已知：如图,A、B在直线L的同一侧，在L上求一点，使得PA+PB最小.</a:t>
            </a:r>
            <a:endParaRPr/>
          </a:p>
          <a:p>
            <a:pPr marL="342900" indent="-342900" algn="l" defTabSz="914400">
              <a:lnSpc>
                <a:spcPct val="90000"/>
              </a:lnSpc>
              <a:spcBef>
                <a:spcPct val="20000"/>
              </a:spcBef>
            </a:pPr>
            <a:endParaRPr lang="en-US" sz="240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"/>
          <p:cNvSpPr/>
          <p:nvPr/>
        </p:nvSpPr>
        <p:spPr>
          <a:xfrm>
            <a:off x="179387" y="4365625"/>
            <a:ext cx="3816350" cy="9540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黑体"/>
              </a:rPr>
              <a:t>  为什么这样做就能得到最短距离呢？</a:t>
            </a:r>
            <a:endParaRPr/>
          </a:p>
        </p:txBody>
      </p:sp>
      <p:sp>
        <p:nvSpPr>
          <p:cNvPr id="39" name=""/>
          <p:cNvSpPr/>
          <p:nvPr/>
        </p:nvSpPr>
        <p:spPr>
          <a:xfrm>
            <a:off x="250825" y="5311775"/>
            <a:ext cx="4225925" cy="523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>
                <a:solidFill>
                  <a:srgbClr val="000000"/>
                </a:solidFill>
                <a:latin typeface="微软雅黑"/>
              </a:rPr>
              <a:t>MA + MB′&gt;PA+PB ′</a:t>
            </a:r>
            <a:endParaRPr/>
          </a:p>
        </p:txBody>
      </p:sp>
      <p:sp>
        <p:nvSpPr>
          <p:cNvPr id="40" name=""/>
          <p:cNvSpPr/>
          <p:nvPr/>
        </p:nvSpPr>
        <p:spPr>
          <a:xfrm>
            <a:off x="-34925" y="5949950"/>
            <a:ext cx="4222750" cy="5222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00"/>
                </a:solidFill>
                <a:latin typeface="微软雅黑"/>
              </a:rPr>
              <a:t>即</a:t>
            </a:r>
            <a:r>
              <a:rPr lang="zh-CN" sz="2800">
                <a:solidFill>
                  <a:srgbClr val="000000"/>
                </a:solidFill>
                <a:latin typeface="微软雅黑"/>
              </a:rPr>
              <a:t>MA + MB′&gt;PA+PB </a:t>
            </a:r>
            <a:endParaRPr/>
          </a:p>
        </p:txBody>
      </p:sp>
      <p:sp>
        <p:nvSpPr>
          <p:cNvPr id="41" name=""/>
          <p:cNvSpPr/>
          <p:nvPr/>
        </p:nvSpPr>
        <p:spPr>
          <a:xfrm>
            <a:off x="3059112" y="6176962"/>
            <a:ext cx="6162675" cy="708025"/>
          </a:xfrm>
          <a:prstGeom prst="rect">
            <a:avLst/>
          </a:prstGeom>
          <a:solidFill>
            <a:srgbClr val="66FF99"/>
          </a:solidFill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微软雅黑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微软雅黑"/>
              </a:rPr>
              <a:t>三角形任意两边之和大于第三边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  <p:bldP spid="20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250825" y="1377950"/>
            <a:ext cx="7777162" cy="1373187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Times New Roman"/>
              </a:rPr>
              <a:t>        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问题：如图所示，要在街道旁修建一个奶站，向居民区</a:t>
            </a:r>
            <a:r>
              <a:rPr lang="en-US" sz="2800" b="1" i="1">
                <a:solidFill>
                  <a:srgbClr val="000000"/>
                </a:solidFill>
                <a:latin typeface="黑体"/>
              </a:rPr>
              <a:t>A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、</a:t>
            </a:r>
            <a:r>
              <a:rPr lang="en-US" sz="2800" b="1" i="1">
                <a:solidFill>
                  <a:srgbClr val="000000"/>
                </a:solidFill>
                <a:latin typeface="黑体"/>
              </a:rPr>
              <a:t>B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提供牛奶，奶站应建在什么地方，才能使从</a:t>
            </a:r>
            <a:r>
              <a:rPr lang="en-US" sz="2800" b="1" i="1">
                <a:solidFill>
                  <a:srgbClr val="000000"/>
                </a:solidFill>
                <a:latin typeface="黑体"/>
              </a:rPr>
              <a:t>A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、</a:t>
            </a:r>
            <a:r>
              <a:rPr lang="en-US" sz="2800" b="1" i="1">
                <a:solidFill>
                  <a:srgbClr val="000000"/>
                </a:solidFill>
                <a:latin typeface="黑体"/>
              </a:rPr>
              <a:t>B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到它的距离之和最短</a:t>
            </a:r>
            <a:r>
              <a:rPr lang="en-US" sz="2800" b="1">
                <a:solidFill>
                  <a:srgbClr val="000000"/>
                </a:solidFill>
                <a:latin typeface="黑体"/>
              </a:rPr>
              <a:t>． 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2800350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0" y="2757487"/>
            <a:ext cx="9144000" cy="0"/>
          </a:xfrm>
          <a:prstGeom prst="rect">
            <a:avLst/>
          </a:prstGeom>
          <a:ln/>
        </p:spPr>
        <p:txBody>
          <a:bodyPr wrap="none" anchor="ctr"/>
          <a:lstStyle/>
          <a:p>
            <a:endParaRPr/>
          </a:p>
        </p:txBody>
      </p:sp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1835150" y="3644900"/>
            <a:ext cx="6048375" cy="2640012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/>
        </p:nvSpPr>
        <p:spPr>
          <a:xfrm>
            <a:off x="755650" y="476250"/>
            <a:ext cx="2952750" cy="7080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000" b="1">
                <a:solidFill>
                  <a:srgbClr val="FFFF00"/>
                </a:solidFill>
                <a:latin typeface="微软雅黑"/>
              </a:rPr>
              <a:t>练习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580062" y="4214812"/>
            <a:ext cx="3708400" cy="14462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>
                <a:solidFill>
                  <a:srgbClr val="FF0000"/>
                </a:solidFill>
                <a:latin typeface="黑体"/>
              </a:rPr>
              <a:t>请你自己动手     试一试！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468312" y="1782762"/>
            <a:ext cx="8229600" cy="4525962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zh-CN" sz="2400">
                <a:solidFill>
                  <a:srgbClr val="000000"/>
                </a:solidFill>
                <a:latin typeface="微软雅黑"/>
              </a:rPr>
              <a:t>只有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A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、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C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、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B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在一直线上时，才能使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AC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+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BC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最小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．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作点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A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关于直线“街道”的对称点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A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′，然后连接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A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′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B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，交“街道”于点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C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，则点</a:t>
            </a:r>
            <a:r>
              <a:rPr lang="zh-CN" sz="2400" b="1" i="1">
                <a:solidFill>
                  <a:srgbClr val="000000"/>
                </a:solidFill>
                <a:latin typeface="微软雅黑"/>
              </a:rPr>
              <a:t>C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就是所求的点</a:t>
            </a:r>
            <a:r>
              <a:rPr lang="zh-CN" sz="2400" b="1">
                <a:solidFill>
                  <a:srgbClr val="000000"/>
                </a:solidFill>
                <a:latin typeface="微软雅黑"/>
              </a:rPr>
              <a:t>．</a:t>
            </a:r>
            <a:r>
              <a:rPr lang="zh-CN" sz="2400">
                <a:solidFill>
                  <a:srgbClr val="000000"/>
                </a:solidFill>
                <a:latin typeface="微软雅黑"/>
              </a:rPr>
              <a:t> </a:t>
            </a:r>
            <a:endParaRPr/>
          </a:p>
        </p:txBody>
      </p:sp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2411412" y="3500437"/>
            <a:ext cx="4392612" cy="2522537"/>
          </a:xfrm>
          <a:prstGeom prst="rect">
            <a:avLst/>
          </a:prstGeom>
          <a:noFill/>
          <a:ln/>
        </p:spPr>
      </p:pic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214312" y="6356350"/>
            <a:ext cx="2133600" cy="365125"/>
          </a:xfrm>
          <a:prstGeom prst="rect">
            <a:avLst/>
          </a:prstGeom>
          <a:ln/>
        </p:spPr>
        <p:txBody>
          <a:bodyPr anchor="ctr"/>
          <a:lstStyle/>
          <a:p>
            <a:pPr/>
            <a:fld id="{1023E2E8-AA53-4FEA-8F5C-1FABD68F61AB}" type="datetime1">
              <a:rPr lang="en-US" sz="1000">
                <a:solidFill>
                  <a:srgbClr val="898989"/>
                </a:solidFill>
                <a:latin typeface="微软雅黑"/>
              </a:rPr>
              <a:t>08/08/2015 11:56:01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6773862" y="6356350"/>
            <a:ext cx="2133600" cy="365125"/>
          </a:xfrm>
          <a:prstGeom prst="rect">
            <a:avLst/>
          </a:prstGeom>
          <a:ln/>
        </p:spPr>
        <p:txBody>
          <a:bodyPr anchor="ctr"/>
          <a:lstStyle>
            <a:lvl1pPr algn="r">
              <a:defRPr lang="en-US" sz="1000">
                <a:solidFill>
                  <a:srgbClr val="898989"/>
                </a:solidFill>
                <a:latin typeface="微软雅黑"/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611187" y="-673100"/>
            <a:ext cx="8075612" cy="4318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0" y="0"/>
            <a:ext cx="8316912" cy="616585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00000"/>
                </a:solidFill>
                <a:latin typeface="微软雅黑"/>
              </a:rPr>
              <a:t>      </a:t>
            </a:r>
            <a:r>
              <a:rPr lang="zh-CN" sz="2400">
                <a:solidFill>
                  <a:srgbClr val="FFFF66"/>
                </a:solidFill>
                <a:latin typeface="宋体"/>
              </a:rPr>
              <a:t>2. </a:t>
            </a:r>
            <a:r>
              <a:rPr lang="zh-CN" sz="2400" b="1">
                <a:solidFill>
                  <a:srgbClr val="FFFF66"/>
                </a:solidFill>
                <a:latin typeface="宋体"/>
              </a:rPr>
              <a:t>如图，A、B是两个蓄水池，都在河流a的同侧，为了方便灌溉作物，要在河边建一个抽水站，将河水送到A、B两地，问该站建在河边什么地方，可使所修的渠道最短，试在图中确定该点。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endParaRPr lang="zh-CN" sz="2400" b="1">
              <a:solidFill>
                <a:srgbClr val="FF3300"/>
              </a:solidFill>
              <a:latin typeface="宋体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FF3300"/>
                </a:solidFill>
                <a:latin typeface="宋体"/>
              </a:rPr>
              <a:t>作法：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作点B关于直线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 a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 的对称点点C,连接AC交直线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a于点D，则点D为建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抽水站的位置。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证明：在直线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 a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 上另外任取一点E，连接AE.CE.BE.BD,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00000"/>
                </a:solidFill>
                <a:latin typeface="宋体"/>
              </a:rPr>
              <a:t>∵点B.C关于直线 a 对称,点D.E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00000"/>
                </a:solidFill>
                <a:latin typeface="宋体"/>
              </a:rPr>
              <a:t>在直线 a上，∴</a:t>
            </a:r>
            <a:r>
              <a:rPr lang="zh-CN" sz="2400">
                <a:solidFill>
                  <a:srgbClr val="FF0066"/>
                </a:solidFill>
                <a:latin typeface="宋体"/>
              </a:rPr>
              <a:t>DB=DC,</a:t>
            </a:r>
            <a:r>
              <a:rPr lang="zh-CN" sz="2400">
                <a:solidFill>
                  <a:srgbClr val="03C328"/>
                </a:solidFill>
                <a:latin typeface="宋体"/>
              </a:rPr>
              <a:t>EB=EC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FF0066"/>
                </a:solidFill>
                <a:latin typeface="宋体"/>
              </a:rPr>
              <a:t>∴AD+DB=AD+DC=AC,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FF0066"/>
                </a:solidFill>
                <a:latin typeface="宋体"/>
              </a:rPr>
              <a:t>   </a:t>
            </a:r>
            <a:r>
              <a:rPr lang="zh-CN" sz="2400">
                <a:solidFill>
                  <a:srgbClr val="03C328"/>
                </a:solidFill>
                <a:latin typeface="宋体"/>
              </a:rPr>
              <a:t>AE+EB=AE+EC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00000"/>
                </a:solidFill>
                <a:latin typeface="宋体"/>
              </a:rPr>
              <a:t>在△ACE中，</a:t>
            </a:r>
            <a:r>
              <a:rPr lang="zh-CN" sz="2400">
                <a:solidFill>
                  <a:srgbClr val="FF0066"/>
                </a:solidFill>
                <a:latin typeface="宋体"/>
              </a:rPr>
              <a:t>AE+EC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＞</a:t>
            </a:r>
            <a:r>
              <a:rPr lang="zh-CN" sz="2400">
                <a:solidFill>
                  <a:srgbClr val="03C328"/>
                </a:solidFill>
                <a:latin typeface="宋体"/>
              </a:rPr>
              <a:t>AC,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00000"/>
                </a:solidFill>
                <a:latin typeface="宋体"/>
              </a:rPr>
              <a:t>即</a:t>
            </a:r>
            <a:r>
              <a:rPr lang="zh-CN" sz="2400">
                <a:solidFill>
                  <a:srgbClr val="FF0066"/>
                </a:solidFill>
                <a:latin typeface="宋体"/>
              </a:rPr>
              <a:t> AE+EC</a:t>
            </a:r>
            <a:r>
              <a:rPr lang="zh-CN" sz="2400">
                <a:solidFill>
                  <a:srgbClr val="000000"/>
                </a:solidFill>
                <a:latin typeface="宋体"/>
              </a:rPr>
              <a:t>＞</a:t>
            </a:r>
            <a:r>
              <a:rPr lang="zh-CN" sz="2400">
                <a:solidFill>
                  <a:srgbClr val="03C328"/>
                </a:solidFill>
                <a:latin typeface="宋体"/>
              </a:rPr>
              <a:t>AD+DB 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FF00FF"/>
                </a:solidFill>
                <a:latin typeface="宋体"/>
              </a:rPr>
              <a:t>   所以</a:t>
            </a:r>
            <a:r>
              <a:rPr lang="zh-CN" sz="2400" b="1">
                <a:solidFill>
                  <a:srgbClr val="FF00FF"/>
                </a:solidFill>
                <a:latin typeface="宋体"/>
              </a:rPr>
              <a:t>抽水站应建在河边的点D处，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zh-CN" sz="2400">
                <a:solidFill>
                  <a:srgbClr val="03C328"/>
                </a:solidFill>
                <a:latin typeface="宋体"/>
              </a:rPr>
              <a:t>  </a:t>
            </a:r>
            <a:endParaRPr/>
          </a:p>
        </p:txBody>
      </p:sp>
      <p:grpSp>
        <p:nvGrpSpPr>
          <p:cNvPr id="6" name=""/>
          <p:cNvGrpSpPr/>
          <p:nvPr/>
        </p:nvGrpSpPr>
        <p:grpSpPr>
          <a:xfrm>
            <a:off x="5580062" y="3357562"/>
            <a:ext cx="3384550" cy="1993900"/>
            <a:chOff x="0" y="0"/>
            <a:chExt cx="2132" cy="1256"/>
          </a:xfrm>
        </p:grpSpPr>
        <p:sp>
          <p:nvSpPr>
            <p:cNvPr id="7" name=""/>
            <p:cNvSpPr/>
            <p:nvPr/>
          </p:nvSpPr>
          <p:spPr>
            <a:xfrm>
              <a:off x="3515" y="2115"/>
              <a:ext cx="2132" cy="125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8" name=""/>
            <p:cNvGrpSpPr/>
            <p:nvPr/>
          </p:nvGrpSpPr>
          <p:grpSpPr>
            <a:xfrm>
              <a:off x="136" y="91"/>
              <a:ext cx="1769" cy="1165"/>
              <a:chOff x="0" y="0"/>
              <a:chExt cx="1769" cy="1165"/>
            </a:xfrm>
          </p:grpSpPr>
          <p:sp>
            <p:nvSpPr>
              <p:cNvPr id="9" name=""/>
              <p:cNvSpPr/>
              <p:nvPr/>
            </p:nvSpPr>
            <p:spPr>
              <a:xfrm rot="0">
                <a:off x="136" y="91"/>
                <a:ext cx="1769" cy="1165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0" name=""/>
              <p:cNvSpPr/>
              <p:nvPr/>
            </p:nvSpPr>
            <p:spPr>
              <a:xfrm flipV="1">
                <a:off x="317" y="181"/>
                <a:ext cx="1278" cy="98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0" y="99"/>
                <a:ext cx="295" cy="39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just" defTabSz="914400"/>
                <a:r>
                  <a:rPr lang="en-US" sz="1800">
                    <a:solidFill>
                      <a:srgbClr val="000000"/>
                    </a:solidFill>
                    <a:latin typeface="Times New Roman"/>
                  </a:rPr>
                  <a:t>·</a:t>
                </a:r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786" y="99"/>
                <a:ext cx="393" cy="49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indent="0" algn="just" defTabSz="914400"/>
                <a:r>
                  <a:rPr lang="en-US" sz="2000">
                    <a:solidFill>
                      <a:srgbClr val="000000"/>
                    </a:solidFill>
                    <a:latin typeface="Times New Roman"/>
                  </a:rPr>
                  <a:t>·</a:t>
                </a:r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1573" y="0"/>
                <a:ext cx="196" cy="295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14" name=""/>
            <p:cNvSpPr/>
            <p:nvPr/>
          </p:nvSpPr>
          <p:spPr>
            <a:xfrm>
              <a:off x="998" y="318"/>
              <a:ext cx="544" cy="590"/>
            </a:xfrm>
            <a:prstGeom prst="line">
              <a:avLst/>
            </a:prstGeom>
            <a:ln w="19050" cap="rnd">
              <a:solidFill>
                <a:srgbClr val="000000"/>
              </a:solidFill>
              <a:prstDash val="sysDot"/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227" y="318"/>
              <a:ext cx="1315" cy="590"/>
            </a:xfrm>
            <a:prstGeom prst="line">
              <a:avLst/>
            </a:prstGeom>
            <a:ln w="28575">
              <a:solidFill>
                <a:srgbClr val="FF0066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998" y="318"/>
              <a:ext cx="136" cy="408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1542" y="817"/>
              <a:ext cx="454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C</a:t>
              </a:r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1043" y="726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D</a:t>
              </a:r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0" y="46"/>
              <a:ext cx="45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A</a:t>
              </a:r>
              <a:endParaRPr/>
            </a:p>
          </p:txBody>
        </p:sp>
        <p:sp>
          <p:nvSpPr>
            <p:cNvPr id="20" name=""/>
            <p:cNvSpPr/>
            <p:nvPr/>
          </p:nvSpPr>
          <p:spPr>
            <a:xfrm>
              <a:off x="907" y="91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B</a:t>
              </a:r>
              <a:endParaRPr/>
            </a:p>
          </p:txBody>
        </p:sp>
        <p:sp>
          <p:nvSpPr>
            <p:cNvPr id="21" name=""/>
            <p:cNvSpPr/>
            <p:nvPr/>
          </p:nvSpPr>
          <p:spPr>
            <a:xfrm rot="0">
              <a:off x="227" y="318"/>
              <a:ext cx="681" cy="588"/>
            </a:xfrm>
            <a:custGeom>
              <a:cxnLst>
                <a:cxn ang="0">
                  <a:pos x="0" y="0"/>
                </a:cxn>
                <a:cxn ang="0">
                  <a:pos x="681" y="588"/>
                </a:cxn>
              </a:cxnLst>
              <a:rect l="0" t="0" r="r" b="b"/>
              <a:pathLst>
                <a:path w="681" h="588">
                  <a:moveTo>
                    <a:pt x="0" y="0"/>
                  </a:moveTo>
                  <a:lnTo>
                    <a:pt x="681" y="588"/>
                  </a:lnTo>
                </a:path>
              </a:pathLst>
            </a:custGeom>
            <a:ln w="28575" cap="flat">
              <a:solidFill>
                <a:srgbClr val="03C328"/>
              </a:solidFill>
            </a:ln>
          </p:spPr>
          <p:txBody>
            <a:bodyPr wrap="none" anchor="t"/>
            <a:lstStyle/>
            <a:p>
              <a:pPr algn="ctr" fontAlgn="auto"/>
              <a:endParaRPr/>
            </a:p>
          </p:txBody>
        </p:sp>
        <p:sp>
          <p:nvSpPr>
            <p:cNvPr id="22" name=""/>
            <p:cNvSpPr/>
            <p:nvPr/>
          </p:nvSpPr>
          <p:spPr>
            <a:xfrm>
              <a:off x="907" y="908"/>
              <a:ext cx="635" cy="0"/>
            </a:xfrm>
            <a:prstGeom prst="line">
              <a:avLst/>
            </a:prstGeom>
            <a:ln w="28575">
              <a:solidFill>
                <a:srgbClr val="03C328"/>
              </a:solidFill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23" name=""/>
            <p:cNvSpPr/>
            <p:nvPr/>
          </p:nvSpPr>
          <p:spPr>
            <a:xfrm flipH="1">
              <a:off x="907" y="318"/>
              <a:ext cx="91" cy="590"/>
            </a:xfrm>
            <a:prstGeom prst="line">
              <a:avLst/>
            </a:prstGeom>
            <a:ln w="28575" cap="rnd">
              <a:solidFill>
                <a:srgbClr val="03C328"/>
              </a:solidFill>
              <a:prstDash val="sysDot"/>
            </a:ln>
          </p:spPr>
          <p:txBody>
            <a:bodyPr wrap="none"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>
              <a:off x="816" y="862"/>
              <a:ext cx="363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E</a:t>
              </a:r>
              <a:endParaRPr/>
            </a:p>
          </p:txBody>
        </p:sp>
        <p:sp>
          <p:nvSpPr>
            <p:cNvPr id="25" name=""/>
            <p:cNvSpPr/>
            <p:nvPr/>
          </p:nvSpPr>
          <p:spPr>
            <a:xfrm>
              <a:off x="1633" y="0"/>
              <a:ext cx="499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/>
                </a:rPr>
                <a:t>a</a:t>
              </a:r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PresentationPro_GlowingTechVideo">
  <a:themeElements>
    <a:clrScheme name="PresentationPro_GlowingTechVideo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resentationPro_GlowingTechVide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PresentationPro_GlowingTechVideo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resentationPro_GlowingTechVideo">
  <a:themeElements>
    <a:clrScheme name="2_PresentationPro_GlowingTechVideo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PresentationPro_GlowingTechVide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PresentationPro_GlowingTechVideo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